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7" r:id="rId4"/>
    <p:sldId id="270" r:id="rId5"/>
    <p:sldId id="258" r:id="rId6"/>
    <p:sldId id="271" r:id="rId7"/>
    <p:sldId id="259" r:id="rId8"/>
    <p:sldId id="267" r:id="rId9"/>
    <p:sldId id="273" r:id="rId10"/>
    <p:sldId id="260" r:id="rId11"/>
    <p:sldId id="274" r:id="rId12"/>
    <p:sldId id="263" r:id="rId13"/>
    <p:sldId id="269" r:id="rId14"/>
    <p:sldId id="262" r:id="rId15"/>
    <p:sldId id="277" r:id="rId16"/>
    <p:sldId id="264" r:id="rId17"/>
    <p:sldId id="278" r:id="rId18"/>
    <p:sldId id="266" r:id="rId19"/>
    <p:sldId id="279" r:id="rId20"/>
    <p:sldId id="265" r:id="rId21"/>
    <p:sldId id="268" r:id="rId22"/>
    <p:sldId id="276" r:id="rId23"/>
    <p:sldId id="281" r:id="rId2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83" autoAdjust="0"/>
    <p:restoredTop sz="94660"/>
  </p:normalViewPr>
  <p:slideViewPr>
    <p:cSldViewPr>
      <p:cViewPr>
        <p:scale>
          <a:sx n="75" d="100"/>
          <a:sy n="75" d="100"/>
        </p:scale>
        <p:origin x="-1704" y="-3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FF8C751-86AC-4A74-B70E-7F83319961A4}" type="datetimeFigureOut">
              <a:rPr lang="pt-BR" smtClean="0"/>
              <a:pPr/>
              <a:t>20/08/2012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6C7D698-8AC3-4E27-A3AB-839AC9F7494F}"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8C751-86AC-4A74-B70E-7F83319961A4}" type="datetimeFigureOut">
              <a:rPr lang="pt-BR" smtClean="0"/>
              <a:pPr/>
              <a:t>20/08/2012</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C7D698-8AC3-4E27-A3AB-839AC9F7494F}"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tif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2319015"/>
            <a:ext cx="9144000" cy="1470025"/>
          </a:xfrm>
        </p:spPr>
        <p:txBody>
          <a:bodyPr/>
          <a:lstStyle/>
          <a:p>
            <a:r>
              <a:rPr lang="pt-BR" b="1" dirty="0" smtClean="0">
                <a:solidFill>
                  <a:srgbClr val="FF0000"/>
                </a:solidFill>
              </a:rPr>
              <a:t>GC/LC-MS </a:t>
            </a:r>
            <a:r>
              <a:rPr lang="pt-BR" b="1" dirty="0" err="1" smtClean="0">
                <a:solidFill>
                  <a:srgbClr val="FF0000"/>
                </a:solidFill>
              </a:rPr>
              <a:t>studies</a:t>
            </a:r>
            <a:r>
              <a:rPr lang="pt-BR" b="1" dirty="0" smtClean="0">
                <a:solidFill>
                  <a:srgbClr val="FF0000"/>
                </a:solidFill>
              </a:rPr>
              <a:t> in tropical </a:t>
            </a:r>
            <a:r>
              <a:rPr lang="pt-BR" b="1" dirty="0" err="1" smtClean="0">
                <a:solidFill>
                  <a:srgbClr val="FF0000"/>
                </a:solidFill>
              </a:rPr>
              <a:t>ecosystems</a:t>
            </a:r>
            <a:r>
              <a:rPr lang="pt-BR" b="1" dirty="0" smtClean="0">
                <a:solidFill>
                  <a:srgbClr val="FF0000"/>
                </a:solidFill>
              </a:rPr>
              <a:t> in </a:t>
            </a:r>
            <a:r>
              <a:rPr lang="pt-BR" b="1" dirty="0" err="1" smtClean="0">
                <a:solidFill>
                  <a:srgbClr val="FF0000"/>
                </a:solidFill>
              </a:rPr>
              <a:t>Brazil</a:t>
            </a:r>
            <a:endParaRPr lang="pt-BR" b="1" dirty="0">
              <a:solidFill>
                <a:srgbClr val="FF0000"/>
              </a:solidFill>
            </a:endParaRPr>
          </a:p>
        </p:txBody>
      </p:sp>
      <p:sp>
        <p:nvSpPr>
          <p:cNvPr id="3" name="Subtítulo 2"/>
          <p:cNvSpPr>
            <a:spLocks noGrp="1"/>
          </p:cNvSpPr>
          <p:nvPr>
            <p:ph type="subTitle" idx="1"/>
          </p:nvPr>
        </p:nvSpPr>
        <p:spPr>
          <a:xfrm>
            <a:off x="1371600" y="4124672"/>
            <a:ext cx="6400800" cy="1752600"/>
          </a:xfrm>
        </p:spPr>
        <p:txBody>
          <a:bodyPr>
            <a:normAutofit fontScale="70000" lnSpcReduction="20000"/>
          </a:bodyPr>
          <a:lstStyle/>
          <a:p>
            <a:r>
              <a:rPr lang="pt-BR" b="1" dirty="0" smtClean="0">
                <a:solidFill>
                  <a:schemeClr val="accent3">
                    <a:lumMod val="50000"/>
                  </a:schemeClr>
                </a:solidFill>
              </a:rPr>
              <a:t>João Paulo Machado Torres</a:t>
            </a:r>
          </a:p>
          <a:p>
            <a:r>
              <a:rPr lang="pt-BR" b="1" dirty="0" smtClean="0">
                <a:solidFill>
                  <a:schemeClr val="accent3">
                    <a:lumMod val="50000"/>
                  </a:schemeClr>
                </a:solidFill>
              </a:rPr>
              <a:t>Professor Associado 3</a:t>
            </a:r>
          </a:p>
          <a:p>
            <a:r>
              <a:rPr lang="pt-BR" b="1" dirty="0" smtClean="0">
                <a:solidFill>
                  <a:schemeClr val="accent3">
                    <a:lumMod val="50000"/>
                  </a:schemeClr>
                </a:solidFill>
              </a:rPr>
              <a:t>Universidade Federal do Rio de Janeiro</a:t>
            </a:r>
          </a:p>
          <a:p>
            <a:r>
              <a:rPr lang="pt-BR" b="1" dirty="0" smtClean="0">
                <a:solidFill>
                  <a:schemeClr val="accent3">
                    <a:lumMod val="50000"/>
                  </a:schemeClr>
                </a:solidFill>
              </a:rPr>
              <a:t>Instituto de Biofísica Carlos </a:t>
            </a:r>
            <a:r>
              <a:rPr lang="pt-BR" b="1" dirty="0">
                <a:solidFill>
                  <a:schemeClr val="accent3">
                    <a:lumMod val="50000"/>
                  </a:schemeClr>
                </a:solidFill>
              </a:rPr>
              <a:t>C</a:t>
            </a:r>
            <a:r>
              <a:rPr lang="pt-BR" b="1" dirty="0" smtClean="0">
                <a:solidFill>
                  <a:schemeClr val="accent3">
                    <a:lumMod val="50000"/>
                  </a:schemeClr>
                </a:solidFill>
              </a:rPr>
              <a:t>hagas Filho</a:t>
            </a:r>
          </a:p>
          <a:p>
            <a:r>
              <a:rPr lang="pt-BR" b="1" dirty="0" smtClean="0">
                <a:solidFill>
                  <a:schemeClr val="accent3">
                    <a:lumMod val="50000"/>
                  </a:schemeClr>
                </a:solidFill>
              </a:rPr>
              <a:t>Laborat</a:t>
            </a:r>
            <a:r>
              <a:rPr lang="pt-BR" b="1" dirty="0">
                <a:solidFill>
                  <a:schemeClr val="accent3">
                    <a:lumMod val="50000"/>
                  </a:schemeClr>
                </a:solidFill>
              </a:rPr>
              <a:t>ó</a:t>
            </a:r>
            <a:r>
              <a:rPr lang="pt-BR" b="1" dirty="0" smtClean="0">
                <a:solidFill>
                  <a:schemeClr val="accent3">
                    <a:lumMod val="50000"/>
                  </a:schemeClr>
                </a:solidFill>
              </a:rPr>
              <a:t>rio de Radioisótopos Eduardo Penna Franca</a:t>
            </a:r>
          </a:p>
          <a:p>
            <a:endParaRPr lang="pt-BR" dirty="0"/>
          </a:p>
        </p:txBody>
      </p:sp>
      <p:pic>
        <p:nvPicPr>
          <p:cNvPr id="5" name="Imagem 4" descr="brasil2.gif"/>
          <p:cNvPicPr>
            <a:picLocks noChangeAspect="1"/>
          </p:cNvPicPr>
          <p:nvPr/>
        </p:nvPicPr>
        <p:blipFill>
          <a:blip r:embed="rId2" cstate="print"/>
          <a:stretch>
            <a:fillRect/>
          </a:stretch>
        </p:blipFill>
        <p:spPr>
          <a:xfrm>
            <a:off x="107504" y="332656"/>
            <a:ext cx="2016224" cy="1512168"/>
          </a:xfrm>
          <a:prstGeom prst="rect">
            <a:avLst/>
          </a:prstGeom>
        </p:spPr>
      </p:pic>
      <p:pic>
        <p:nvPicPr>
          <p:cNvPr id="6" name="Imagem 5" descr="slide0001_image007.jpg"/>
          <p:cNvPicPr>
            <a:picLocks noChangeAspect="1"/>
          </p:cNvPicPr>
          <p:nvPr/>
        </p:nvPicPr>
        <p:blipFill>
          <a:blip r:embed="rId3" cstate="print"/>
          <a:stretch>
            <a:fillRect/>
          </a:stretch>
        </p:blipFill>
        <p:spPr>
          <a:xfrm>
            <a:off x="7308304" y="148781"/>
            <a:ext cx="1646040" cy="1912067"/>
          </a:xfrm>
          <a:prstGeom prst="rect">
            <a:avLst/>
          </a:prstGeom>
        </p:spPr>
      </p:pic>
      <p:pic>
        <p:nvPicPr>
          <p:cNvPr id="7" name="Imagem 6" descr="ibccflogo6.gif"/>
          <p:cNvPicPr>
            <a:picLocks noChangeAspect="1"/>
          </p:cNvPicPr>
          <p:nvPr/>
        </p:nvPicPr>
        <p:blipFill>
          <a:blip r:embed="rId4" cstate="print"/>
          <a:stretch>
            <a:fillRect/>
          </a:stretch>
        </p:blipFill>
        <p:spPr>
          <a:xfrm>
            <a:off x="5538192" y="218728"/>
            <a:ext cx="1698104" cy="1698104"/>
          </a:xfrm>
          <a:prstGeom prst="rect">
            <a:avLst/>
          </a:prstGeom>
        </p:spPr>
      </p:pic>
      <p:pic>
        <p:nvPicPr>
          <p:cNvPr id="9" name="Imagem 8" descr="ibERO_1.tif"/>
          <p:cNvPicPr>
            <a:picLocks noChangeAspect="1"/>
          </p:cNvPicPr>
          <p:nvPr/>
        </p:nvPicPr>
        <p:blipFill>
          <a:blip r:embed="rId5" cstate="print"/>
          <a:stretch>
            <a:fillRect/>
          </a:stretch>
        </p:blipFill>
        <p:spPr>
          <a:xfrm>
            <a:off x="2195736" y="260648"/>
            <a:ext cx="1656184" cy="159063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80512" cy="1200329"/>
          </a:xfrm>
          <a:prstGeom prst="rect">
            <a:avLst/>
          </a:prstGeom>
        </p:spPr>
        <p:txBody>
          <a:bodyPr wrap="square">
            <a:spAutoFit/>
          </a:bodyPr>
          <a:lstStyle/>
          <a:p>
            <a:r>
              <a:rPr lang="en-US" b="1" dirty="0"/>
              <a:t>CONCENTRATIONS OF ORGANOBROMINATED COMPOUNDS OF NATURAL</a:t>
            </a:r>
          </a:p>
          <a:p>
            <a:r>
              <a:rPr lang="en-US" b="1" dirty="0"/>
              <a:t>AND INDUSTRIAL ORIGIN IN TOP PREDATORS FROM BRAZILIAN </a:t>
            </a:r>
            <a:r>
              <a:rPr lang="en-US" b="1" dirty="0" smtClean="0"/>
              <a:t>WATERS</a:t>
            </a:r>
          </a:p>
          <a:p>
            <a:r>
              <a:rPr lang="pt-BR" dirty="0" smtClean="0"/>
              <a:t>Dorneles Paulo</a:t>
            </a:r>
            <a:r>
              <a:rPr lang="pt-BR" baseline="30000" dirty="0" smtClean="0"/>
              <a:t>1,2</a:t>
            </a:r>
            <a:r>
              <a:rPr lang="pt-BR" dirty="0"/>
              <a:t>, </a:t>
            </a:r>
            <a:r>
              <a:rPr lang="pt-BR" dirty="0" err="1" smtClean="0"/>
              <a:t>Lailson-Brito</a:t>
            </a:r>
            <a:r>
              <a:rPr lang="pt-BR" dirty="0" smtClean="0"/>
              <a:t> </a:t>
            </a:r>
            <a:r>
              <a:rPr lang="pt-BR" dirty="0"/>
              <a:t>José </a:t>
            </a:r>
            <a:r>
              <a:rPr lang="pt-BR" baseline="30000" dirty="0"/>
              <a:t>1,2</a:t>
            </a:r>
            <a:r>
              <a:rPr lang="pt-BR" dirty="0"/>
              <a:t>, </a:t>
            </a:r>
            <a:r>
              <a:rPr lang="pt-BR" dirty="0" err="1" smtClean="0"/>
              <a:t>Covaci</a:t>
            </a:r>
            <a:r>
              <a:rPr lang="pt-BR" dirty="0" smtClean="0"/>
              <a:t> </a:t>
            </a:r>
            <a:r>
              <a:rPr lang="pt-BR" dirty="0"/>
              <a:t>Adrian </a:t>
            </a:r>
            <a:r>
              <a:rPr lang="pt-BR" baseline="30000" dirty="0"/>
              <a:t>3</a:t>
            </a:r>
            <a:r>
              <a:rPr lang="pt-BR" dirty="0"/>
              <a:t>, </a:t>
            </a:r>
            <a:r>
              <a:rPr lang="pt-BR" dirty="0" err="1" smtClean="0"/>
              <a:t>Dirtu</a:t>
            </a:r>
            <a:r>
              <a:rPr lang="pt-BR" dirty="0" smtClean="0"/>
              <a:t> </a:t>
            </a:r>
            <a:r>
              <a:rPr lang="pt-BR" dirty="0" err="1"/>
              <a:t>Alin</a:t>
            </a:r>
            <a:r>
              <a:rPr lang="pt-BR" dirty="0"/>
              <a:t> C. </a:t>
            </a:r>
            <a:r>
              <a:rPr lang="pt-BR" baseline="30000" dirty="0"/>
              <a:t>3,4</a:t>
            </a:r>
            <a:r>
              <a:rPr lang="pt-BR" dirty="0"/>
              <a:t>, </a:t>
            </a:r>
            <a:r>
              <a:rPr lang="pt-BR" dirty="0" err="1" smtClean="0"/>
              <a:t>Weijs</a:t>
            </a:r>
            <a:r>
              <a:rPr lang="pt-BR" dirty="0" smtClean="0"/>
              <a:t> </a:t>
            </a:r>
            <a:r>
              <a:rPr lang="pt-BR" dirty="0" err="1"/>
              <a:t>Liesbeth</a:t>
            </a:r>
            <a:r>
              <a:rPr lang="pt-BR" dirty="0"/>
              <a:t> </a:t>
            </a:r>
            <a:r>
              <a:rPr lang="pt-BR" baseline="30000" dirty="0"/>
              <a:t>3,5</a:t>
            </a:r>
            <a:r>
              <a:rPr lang="pt-BR" dirty="0"/>
              <a:t>, </a:t>
            </a:r>
            <a:endParaRPr lang="pt-BR" dirty="0" smtClean="0"/>
          </a:p>
          <a:p>
            <a:r>
              <a:rPr lang="pt-BR" dirty="0" smtClean="0"/>
              <a:t>Azevedo Alexandre </a:t>
            </a:r>
            <a:r>
              <a:rPr lang="pt-BR" baseline="30000" dirty="0"/>
              <a:t>2</a:t>
            </a:r>
            <a:r>
              <a:rPr lang="pt-BR" dirty="0"/>
              <a:t>, </a:t>
            </a:r>
            <a:r>
              <a:rPr lang="pt-BR" b="1" dirty="0" smtClean="0"/>
              <a:t>Torres </a:t>
            </a:r>
            <a:r>
              <a:rPr lang="pt-BR" b="1" dirty="0"/>
              <a:t>João </a:t>
            </a:r>
            <a:r>
              <a:rPr lang="pt-BR" baseline="30000" dirty="0"/>
              <a:t>1</a:t>
            </a:r>
            <a:r>
              <a:rPr lang="pt-BR" dirty="0"/>
              <a:t>, </a:t>
            </a:r>
            <a:r>
              <a:rPr lang="pt-BR" dirty="0" err="1" smtClean="0"/>
              <a:t>Malm</a:t>
            </a:r>
            <a:r>
              <a:rPr lang="pt-BR" dirty="0" smtClean="0"/>
              <a:t> </a:t>
            </a:r>
            <a:r>
              <a:rPr lang="pt-BR" dirty="0" err="1"/>
              <a:t>Olaf</a:t>
            </a:r>
            <a:r>
              <a:rPr lang="pt-BR" dirty="0"/>
              <a:t> </a:t>
            </a:r>
            <a:r>
              <a:rPr lang="pt-BR" baseline="30000" dirty="0"/>
              <a:t>1</a:t>
            </a:r>
            <a:r>
              <a:rPr lang="pt-BR" dirty="0"/>
              <a:t>, </a:t>
            </a:r>
            <a:r>
              <a:rPr lang="pt-BR" dirty="0" err="1" smtClean="0"/>
              <a:t>Neels</a:t>
            </a:r>
            <a:r>
              <a:rPr lang="pt-BR" dirty="0" smtClean="0"/>
              <a:t> </a:t>
            </a:r>
            <a:r>
              <a:rPr lang="pt-BR" dirty="0"/>
              <a:t>Hugo </a:t>
            </a:r>
            <a:r>
              <a:rPr lang="pt-BR" baseline="30000" dirty="0"/>
              <a:t>3</a:t>
            </a:r>
            <a:r>
              <a:rPr lang="pt-BR" dirty="0"/>
              <a:t>, </a:t>
            </a:r>
            <a:r>
              <a:rPr lang="pt-BR" dirty="0" err="1" smtClean="0"/>
              <a:t>Blust</a:t>
            </a:r>
            <a:r>
              <a:rPr lang="pt-BR" dirty="0" smtClean="0"/>
              <a:t> </a:t>
            </a:r>
            <a:r>
              <a:rPr lang="pt-BR" dirty="0"/>
              <a:t>Ronny </a:t>
            </a:r>
            <a:r>
              <a:rPr lang="pt-BR" baseline="30000" dirty="0"/>
              <a:t>5</a:t>
            </a:r>
            <a:r>
              <a:rPr lang="pt-BR" dirty="0"/>
              <a:t> </a:t>
            </a:r>
            <a:r>
              <a:rPr lang="pt-BR" dirty="0" err="1" smtClean="0"/>
              <a:t>and</a:t>
            </a:r>
            <a:r>
              <a:rPr lang="pt-BR" dirty="0" smtClean="0"/>
              <a:t> Das </a:t>
            </a:r>
            <a:r>
              <a:rPr lang="pt-BR" dirty="0" err="1"/>
              <a:t>Krishna</a:t>
            </a:r>
            <a:r>
              <a:rPr lang="pt-BR" dirty="0"/>
              <a:t> </a:t>
            </a:r>
            <a:r>
              <a:rPr lang="pt-BR" baseline="30000" dirty="0" smtClean="0"/>
              <a:t>6</a:t>
            </a:r>
            <a:endParaRPr lang="pt-BR" baseline="30000" dirty="0"/>
          </a:p>
        </p:txBody>
      </p:sp>
      <p:sp>
        <p:nvSpPr>
          <p:cNvPr id="3" name="CaixaDeTexto 2"/>
          <p:cNvSpPr txBox="1"/>
          <p:nvPr/>
        </p:nvSpPr>
        <p:spPr>
          <a:xfrm>
            <a:off x="3275856" y="6444044"/>
            <a:ext cx="5846344" cy="369332"/>
          </a:xfrm>
          <a:prstGeom prst="rect">
            <a:avLst/>
          </a:prstGeom>
          <a:noFill/>
        </p:spPr>
        <p:txBody>
          <a:bodyPr wrap="none" rtlCol="0">
            <a:spAutoFit/>
          </a:bodyPr>
          <a:lstStyle/>
          <a:p>
            <a:r>
              <a:rPr lang="fr-FR" dirty="0"/>
              <a:t>Organohalogen Compounds, </a:t>
            </a:r>
            <a:r>
              <a:rPr lang="fr-FR" b="1" dirty="0"/>
              <a:t>Volume 70 (2008) page 000821</a:t>
            </a:r>
            <a:endParaRPr lang="pt-BR" b="1" dirty="0"/>
          </a:p>
        </p:txBody>
      </p:sp>
      <p:sp>
        <p:nvSpPr>
          <p:cNvPr id="5" name="CaixaDeTexto 4"/>
          <p:cNvSpPr txBox="1"/>
          <p:nvPr/>
        </p:nvSpPr>
        <p:spPr>
          <a:xfrm>
            <a:off x="1" y="1196752"/>
            <a:ext cx="9144000" cy="5355312"/>
          </a:xfrm>
          <a:prstGeom prst="rect">
            <a:avLst/>
          </a:prstGeom>
          <a:noFill/>
        </p:spPr>
        <p:txBody>
          <a:bodyPr wrap="square" rtlCol="0">
            <a:spAutoFit/>
          </a:bodyPr>
          <a:lstStyle/>
          <a:p>
            <a:pPr algn="just"/>
            <a:r>
              <a:rPr lang="en-US" b="1" dirty="0">
                <a:solidFill>
                  <a:srgbClr val="FF0000"/>
                </a:solidFill>
              </a:rPr>
              <a:t>To the best of our knowledge, the concentrations of naturally-produced </a:t>
            </a:r>
            <a:r>
              <a:rPr lang="en-US" b="1" dirty="0" err="1">
                <a:solidFill>
                  <a:srgbClr val="FF0000"/>
                </a:solidFill>
              </a:rPr>
              <a:t>brominated</a:t>
            </a:r>
            <a:r>
              <a:rPr lang="en-US" b="1" dirty="0">
                <a:solidFill>
                  <a:srgbClr val="FF0000"/>
                </a:solidFill>
              </a:rPr>
              <a:t> compounds, such as </a:t>
            </a:r>
            <a:r>
              <a:rPr lang="en-US" b="1" dirty="0" err="1">
                <a:solidFill>
                  <a:srgbClr val="FF0000"/>
                </a:solidFill>
              </a:rPr>
              <a:t>MeOPBDEs</a:t>
            </a:r>
            <a:r>
              <a:rPr lang="en-US" b="1" dirty="0" smtClean="0">
                <a:solidFill>
                  <a:srgbClr val="FF0000"/>
                </a:solidFill>
              </a:rPr>
              <a:t>, determined </a:t>
            </a:r>
            <a:r>
              <a:rPr lang="en-US" b="1" dirty="0">
                <a:solidFill>
                  <a:srgbClr val="FF0000"/>
                </a:solidFill>
              </a:rPr>
              <a:t>in cetaceans from Brazilian waters are among the highest detected to date in </a:t>
            </a:r>
            <a:r>
              <a:rPr lang="en-US" b="1" dirty="0" smtClean="0"/>
              <a:t>marine  mammals. </a:t>
            </a:r>
          </a:p>
          <a:p>
            <a:pPr algn="just"/>
            <a:endParaRPr lang="en-US" b="1" dirty="0">
              <a:solidFill>
                <a:srgbClr val="FF0000"/>
              </a:solidFill>
            </a:endParaRPr>
          </a:p>
          <a:p>
            <a:pPr algn="just"/>
            <a:r>
              <a:rPr lang="en-US" b="1" dirty="0" smtClean="0">
                <a:solidFill>
                  <a:srgbClr val="FF0000"/>
                </a:solidFill>
              </a:rPr>
              <a:t>The highest concentration of 2’-MeO-BDE 68 previously reported for marine mammal  tissues </a:t>
            </a:r>
            <a:r>
              <a:rPr lang="en-US" b="1" dirty="0">
                <a:solidFill>
                  <a:srgbClr val="FF0000"/>
                </a:solidFill>
              </a:rPr>
              <a:t>was 3760 </a:t>
            </a:r>
            <a:r>
              <a:rPr lang="en-US" b="1" dirty="0" err="1">
                <a:solidFill>
                  <a:srgbClr val="FF0000"/>
                </a:solidFill>
              </a:rPr>
              <a:t>ng</a:t>
            </a:r>
            <a:r>
              <a:rPr lang="en-US" b="1" dirty="0">
                <a:solidFill>
                  <a:srgbClr val="FF0000"/>
                </a:solidFill>
              </a:rPr>
              <a:t>/g wet weight found in the blubber of a </a:t>
            </a:r>
            <a:r>
              <a:rPr lang="en-US" b="1" dirty="0"/>
              <a:t>pygmy sperm whale </a:t>
            </a:r>
            <a:r>
              <a:rPr lang="en-US" b="1" dirty="0">
                <a:solidFill>
                  <a:srgbClr val="FF0000"/>
                </a:solidFill>
              </a:rPr>
              <a:t>from Queensland, </a:t>
            </a:r>
            <a:r>
              <a:rPr lang="en-US" b="1" dirty="0" smtClean="0">
                <a:solidFill>
                  <a:srgbClr val="FF0000"/>
                </a:solidFill>
              </a:rPr>
              <a:t>northeast Australia </a:t>
            </a:r>
            <a:r>
              <a:rPr lang="en-US" b="1" baseline="30000" dirty="0">
                <a:solidFill>
                  <a:srgbClr val="FF0000"/>
                </a:solidFill>
              </a:rPr>
              <a:t>8</a:t>
            </a:r>
            <a:r>
              <a:rPr lang="en-US" b="1" dirty="0">
                <a:solidFill>
                  <a:srgbClr val="FF0000"/>
                </a:solidFill>
              </a:rPr>
              <a:t>. </a:t>
            </a:r>
            <a:endParaRPr lang="en-US" b="1" dirty="0" smtClean="0">
              <a:solidFill>
                <a:srgbClr val="FF0000"/>
              </a:solidFill>
            </a:endParaRPr>
          </a:p>
          <a:p>
            <a:pPr algn="just"/>
            <a:endParaRPr lang="en-US" b="1" dirty="0">
              <a:solidFill>
                <a:srgbClr val="FF0000"/>
              </a:solidFill>
            </a:endParaRPr>
          </a:p>
          <a:p>
            <a:pPr algn="just"/>
            <a:r>
              <a:rPr lang="en-US" b="1" dirty="0" smtClean="0">
                <a:solidFill>
                  <a:srgbClr val="FF0000"/>
                </a:solidFill>
              </a:rPr>
              <a:t>Blubber </a:t>
            </a:r>
            <a:r>
              <a:rPr lang="en-US" b="1" dirty="0">
                <a:solidFill>
                  <a:srgbClr val="FF0000"/>
                </a:solidFill>
              </a:rPr>
              <a:t>lipid percentage in marine mammals range between 30 to 90 % </a:t>
            </a:r>
            <a:r>
              <a:rPr lang="en-US" b="1" baseline="30000" dirty="0">
                <a:solidFill>
                  <a:srgbClr val="FF0000"/>
                </a:solidFill>
              </a:rPr>
              <a:t>9</a:t>
            </a:r>
            <a:r>
              <a:rPr lang="en-US" b="1" dirty="0" smtClean="0">
                <a:solidFill>
                  <a:srgbClr val="FF0000"/>
                </a:solidFill>
              </a:rPr>
              <a:t>.</a:t>
            </a:r>
          </a:p>
          <a:p>
            <a:pPr algn="just"/>
            <a:endParaRPr lang="en-US" b="1" dirty="0">
              <a:solidFill>
                <a:srgbClr val="FF0000"/>
              </a:solidFill>
            </a:endParaRPr>
          </a:p>
          <a:p>
            <a:pPr algn="just"/>
            <a:r>
              <a:rPr lang="en-US" b="1" dirty="0" smtClean="0">
                <a:solidFill>
                  <a:srgbClr val="FF0000"/>
                </a:solidFill>
              </a:rPr>
              <a:t>Considering </a:t>
            </a:r>
            <a:r>
              <a:rPr lang="en-US" b="1" dirty="0">
                <a:solidFill>
                  <a:srgbClr val="FF0000"/>
                </a:solidFill>
              </a:rPr>
              <a:t>the </a:t>
            </a:r>
            <a:r>
              <a:rPr lang="en-US" b="1" dirty="0" smtClean="0">
                <a:solidFill>
                  <a:srgbClr val="FF0000"/>
                </a:solidFill>
              </a:rPr>
              <a:t>lower bound lipid percentage (30%) a maximum value of 12 500 </a:t>
            </a:r>
            <a:r>
              <a:rPr lang="en-US" b="1" dirty="0" err="1" smtClean="0">
                <a:solidFill>
                  <a:srgbClr val="FF0000"/>
                </a:solidFill>
              </a:rPr>
              <a:t>ng</a:t>
            </a:r>
            <a:r>
              <a:rPr lang="en-US" b="1" dirty="0" smtClean="0">
                <a:solidFill>
                  <a:srgbClr val="FF0000"/>
                </a:solidFill>
              </a:rPr>
              <a:t>/g lipids can be calculated for 2’-MeO-BDE 68 in the </a:t>
            </a:r>
            <a:r>
              <a:rPr lang="en-US" b="1" dirty="0"/>
              <a:t>pygmy sperm whale</a:t>
            </a:r>
            <a:r>
              <a:rPr lang="en-US" b="1" dirty="0">
                <a:solidFill>
                  <a:srgbClr val="FF0000"/>
                </a:solidFill>
              </a:rPr>
              <a:t>. The magnitude of the </a:t>
            </a:r>
            <a:r>
              <a:rPr lang="en-US" b="1" dirty="0" err="1">
                <a:solidFill>
                  <a:srgbClr val="FF0000"/>
                </a:solidFill>
              </a:rPr>
              <a:t>MeO</a:t>
            </a:r>
            <a:r>
              <a:rPr lang="en-US" b="1" dirty="0">
                <a:solidFill>
                  <a:srgbClr val="FF0000"/>
                </a:solidFill>
              </a:rPr>
              <a:t>-PBDE concentrations measured in </a:t>
            </a:r>
            <a:r>
              <a:rPr lang="en-US" b="1" dirty="0"/>
              <a:t>Brazilian cetaceans </a:t>
            </a:r>
            <a:r>
              <a:rPr lang="en-US" b="1" dirty="0" smtClean="0">
                <a:solidFill>
                  <a:srgbClr val="FF0000"/>
                </a:solidFill>
              </a:rPr>
              <a:t>is indicated </a:t>
            </a:r>
            <a:r>
              <a:rPr lang="en-US" b="1" dirty="0">
                <a:solidFill>
                  <a:srgbClr val="FF0000"/>
                </a:solidFill>
              </a:rPr>
              <a:t>by the high number of </a:t>
            </a:r>
            <a:r>
              <a:rPr lang="en-US" b="1" dirty="0"/>
              <a:t>dolphins</a:t>
            </a:r>
            <a:r>
              <a:rPr lang="en-US" b="1" dirty="0">
                <a:solidFill>
                  <a:srgbClr val="FF0000"/>
                </a:solidFill>
              </a:rPr>
              <a:t> (n=8) in the present study which exceed this value. </a:t>
            </a:r>
            <a:endParaRPr lang="en-US" b="1" dirty="0" smtClean="0">
              <a:solidFill>
                <a:srgbClr val="FF0000"/>
              </a:solidFill>
            </a:endParaRPr>
          </a:p>
          <a:p>
            <a:pPr algn="just"/>
            <a:endParaRPr lang="en-US" b="1" dirty="0" smtClean="0">
              <a:solidFill>
                <a:srgbClr val="FF0000"/>
              </a:solidFill>
            </a:endParaRPr>
          </a:p>
          <a:p>
            <a:pPr algn="just"/>
            <a:r>
              <a:rPr lang="en-US" b="1" dirty="0" smtClean="0">
                <a:solidFill>
                  <a:srgbClr val="FF0000"/>
                </a:solidFill>
              </a:rPr>
              <a:t>Significant higher </a:t>
            </a:r>
            <a:r>
              <a:rPr lang="en-US" b="1" dirty="0" err="1" smtClean="0">
                <a:solidFill>
                  <a:srgbClr val="FF0000"/>
                </a:solidFill>
              </a:rPr>
              <a:t>MeO</a:t>
            </a:r>
            <a:r>
              <a:rPr lang="en-US" b="1" dirty="0" smtClean="0">
                <a:solidFill>
                  <a:srgbClr val="FF0000"/>
                </a:solidFill>
              </a:rPr>
              <a:t>-PBDE </a:t>
            </a:r>
            <a:r>
              <a:rPr lang="en-US" b="1" dirty="0">
                <a:solidFill>
                  <a:srgbClr val="FF0000"/>
                </a:solidFill>
              </a:rPr>
              <a:t>concentrations were measured in male </a:t>
            </a:r>
            <a:r>
              <a:rPr lang="en-US" b="1" dirty="0"/>
              <a:t>Atlantic spotted dolphins </a:t>
            </a:r>
            <a:r>
              <a:rPr lang="en-US" b="1" dirty="0">
                <a:solidFill>
                  <a:srgbClr val="FF0000"/>
                </a:solidFill>
              </a:rPr>
              <a:t>than in </a:t>
            </a:r>
            <a:r>
              <a:rPr lang="en-US" b="1" dirty="0"/>
              <a:t>male marine </a:t>
            </a:r>
            <a:r>
              <a:rPr lang="en-US" b="1" dirty="0" err="1" smtClean="0"/>
              <a:t>tucuxi</a:t>
            </a:r>
            <a:r>
              <a:rPr lang="en-US" b="1" dirty="0" smtClean="0"/>
              <a:t> dolphins </a:t>
            </a:r>
            <a:r>
              <a:rPr lang="en-US" b="1" dirty="0">
                <a:solidFill>
                  <a:srgbClr val="FF0000"/>
                </a:solidFill>
              </a:rPr>
              <a:t>(p=0.0006</a:t>
            </a:r>
            <a:r>
              <a:rPr lang="en-US" b="1" dirty="0" smtClean="0">
                <a:solidFill>
                  <a:srgbClr val="FF0000"/>
                </a:solidFill>
              </a:rPr>
              <a:t>).  Similarly</a:t>
            </a:r>
            <a:r>
              <a:rPr lang="en-US" b="1" dirty="0">
                <a:solidFill>
                  <a:srgbClr val="FF0000"/>
                </a:solidFill>
              </a:rPr>
              <a:t>, higher concentrations of these compounds were determined in</a:t>
            </a:r>
            <a:r>
              <a:rPr lang="en-US" b="1" dirty="0"/>
              <a:t> female </a:t>
            </a:r>
            <a:r>
              <a:rPr lang="en-US" b="1" dirty="0" smtClean="0"/>
              <a:t>Fraser’s dolphin </a:t>
            </a:r>
            <a:r>
              <a:rPr lang="en-US" b="1" dirty="0">
                <a:solidFill>
                  <a:srgbClr val="FF0000"/>
                </a:solidFill>
              </a:rPr>
              <a:t>than in </a:t>
            </a:r>
            <a:r>
              <a:rPr lang="en-US" b="1" dirty="0"/>
              <a:t>female marine </a:t>
            </a:r>
            <a:r>
              <a:rPr lang="en-US" b="1" dirty="0" err="1"/>
              <a:t>tucuxi</a:t>
            </a:r>
            <a:r>
              <a:rPr lang="en-US" b="1" dirty="0"/>
              <a:t> dolphins </a:t>
            </a:r>
            <a:r>
              <a:rPr lang="en-US" b="1" dirty="0">
                <a:solidFill>
                  <a:srgbClr val="FF0000"/>
                </a:solidFill>
              </a:rPr>
              <a:t>(p=0.006</a:t>
            </a:r>
            <a:r>
              <a:rPr lang="en-US" b="1" dirty="0" smtClean="0">
                <a:solidFill>
                  <a:srgbClr val="FF0000"/>
                </a:solidFill>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605001"/>
            <a:ext cx="9144000" cy="5632311"/>
          </a:xfrm>
          <a:prstGeom prst="rect">
            <a:avLst/>
          </a:prstGeom>
        </p:spPr>
        <p:txBody>
          <a:bodyPr wrap="square">
            <a:spAutoFit/>
          </a:bodyPr>
          <a:lstStyle/>
          <a:p>
            <a:pPr algn="just"/>
            <a:r>
              <a:rPr lang="en-US" sz="2000" b="1" dirty="0" err="1" smtClean="0">
                <a:solidFill>
                  <a:srgbClr val="FF0000"/>
                </a:solidFill>
              </a:rPr>
              <a:t>MeO</a:t>
            </a:r>
            <a:r>
              <a:rPr lang="en-US" sz="2000" b="1" dirty="0" smtClean="0">
                <a:solidFill>
                  <a:srgbClr val="FF0000"/>
                </a:solidFill>
              </a:rPr>
              <a:t>-PBDEs have been isolated from </a:t>
            </a:r>
            <a:r>
              <a:rPr lang="en-US" sz="2000" b="1" dirty="0" smtClean="0"/>
              <a:t>sponges</a:t>
            </a:r>
            <a:r>
              <a:rPr lang="en-US" sz="2000" b="1" dirty="0" smtClean="0">
                <a:solidFill>
                  <a:srgbClr val="FF0000"/>
                </a:solidFill>
              </a:rPr>
              <a:t> of the genus </a:t>
            </a:r>
            <a:r>
              <a:rPr lang="en-US" sz="2000" b="1" i="1" dirty="0" err="1" smtClean="0"/>
              <a:t>Dysidea</a:t>
            </a:r>
            <a:r>
              <a:rPr lang="en-US" sz="2000" b="1" dirty="0" smtClean="0">
                <a:solidFill>
                  <a:srgbClr val="FF0000"/>
                </a:solidFill>
              </a:rPr>
              <a:t> </a:t>
            </a:r>
            <a:r>
              <a:rPr lang="en-US" sz="2000" b="1" baseline="30000" dirty="0" smtClean="0">
                <a:solidFill>
                  <a:srgbClr val="FF0000"/>
                </a:solidFill>
              </a:rPr>
              <a:t>2</a:t>
            </a:r>
            <a:r>
              <a:rPr lang="en-US" sz="2000" b="1" dirty="0" smtClean="0">
                <a:solidFill>
                  <a:srgbClr val="FF0000"/>
                </a:solidFill>
              </a:rPr>
              <a:t> and the presence of these organisms has already been reported in “</a:t>
            </a:r>
            <a:r>
              <a:rPr lang="en-US" sz="2000" b="1" dirty="0" err="1" smtClean="0">
                <a:solidFill>
                  <a:srgbClr val="FF0000"/>
                </a:solidFill>
              </a:rPr>
              <a:t>Região</a:t>
            </a:r>
            <a:r>
              <a:rPr lang="en-US" sz="2000" b="1" dirty="0" smtClean="0">
                <a:solidFill>
                  <a:srgbClr val="FF0000"/>
                </a:solidFill>
              </a:rPr>
              <a:t> dos Lagos” area (Rio de Janeiro state) </a:t>
            </a:r>
            <a:r>
              <a:rPr lang="en-US" sz="2000" b="1" baseline="30000" dirty="0" smtClean="0">
                <a:solidFill>
                  <a:srgbClr val="FF0000"/>
                </a:solidFill>
              </a:rPr>
              <a:t>10</a:t>
            </a:r>
            <a:r>
              <a:rPr lang="en-US" sz="2000" b="1" dirty="0" smtClean="0">
                <a:solidFill>
                  <a:srgbClr val="FF0000"/>
                </a:solidFill>
              </a:rPr>
              <a:t>, a region strongly influenced by the upwelling phenomenon</a:t>
            </a:r>
            <a:r>
              <a:rPr lang="en-US" sz="2000" b="1" baseline="30000" dirty="0" smtClean="0">
                <a:solidFill>
                  <a:srgbClr val="FF0000"/>
                </a:solidFill>
              </a:rPr>
              <a:t>6</a:t>
            </a:r>
            <a:r>
              <a:rPr lang="en-US" sz="2000" b="1" dirty="0" smtClean="0">
                <a:solidFill>
                  <a:srgbClr val="FF0000"/>
                </a:solidFill>
              </a:rPr>
              <a:t>. Interestingly, 11 out of the 17 </a:t>
            </a:r>
            <a:r>
              <a:rPr lang="en-US" sz="2000" b="1" dirty="0" err="1" smtClean="0"/>
              <a:t>delphinids</a:t>
            </a:r>
            <a:r>
              <a:rPr lang="en-US" sz="2000" b="1" dirty="0" smtClean="0">
                <a:solidFill>
                  <a:srgbClr val="FF0000"/>
                </a:solidFill>
              </a:rPr>
              <a:t> that inhabit the continental shelf were found in that region, while </a:t>
            </a:r>
            <a:r>
              <a:rPr lang="en-US" sz="2000" b="1" dirty="0" smtClean="0"/>
              <a:t>marine </a:t>
            </a:r>
            <a:r>
              <a:rPr lang="en-US" sz="2000" b="1" dirty="0" err="1" smtClean="0"/>
              <a:t>tucuxi</a:t>
            </a:r>
            <a:r>
              <a:rPr lang="en-US" sz="2000" b="1" dirty="0" smtClean="0"/>
              <a:t> dolphins </a:t>
            </a:r>
            <a:r>
              <a:rPr lang="en-US" sz="2000" b="1" dirty="0" smtClean="0">
                <a:solidFill>
                  <a:srgbClr val="FF0000"/>
                </a:solidFill>
              </a:rPr>
              <a:t>were found elsewhere. </a:t>
            </a:r>
          </a:p>
          <a:p>
            <a:pPr algn="just"/>
            <a:endParaRPr lang="en-US" sz="2000" b="1" dirty="0">
              <a:solidFill>
                <a:srgbClr val="FF0000"/>
              </a:solidFill>
            </a:endParaRPr>
          </a:p>
          <a:p>
            <a:pPr algn="just"/>
            <a:r>
              <a:rPr lang="en-US" sz="2000" b="1" dirty="0" smtClean="0">
                <a:solidFill>
                  <a:srgbClr val="FF0000"/>
                </a:solidFill>
              </a:rPr>
              <a:t>Advection by upwelling may be contributing to the transport of </a:t>
            </a:r>
            <a:r>
              <a:rPr lang="en-US" sz="2000" b="1" dirty="0" err="1" smtClean="0">
                <a:solidFill>
                  <a:srgbClr val="FF0000"/>
                </a:solidFill>
              </a:rPr>
              <a:t>MeO</a:t>
            </a:r>
            <a:r>
              <a:rPr lang="en-US" sz="2000" b="1" dirty="0" smtClean="0">
                <a:solidFill>
                  <a:srgbClr val="FF0000"/>
                </a:solidFill>
              </a:rPr>
              <a:t>-PBDEs from the benthic to the pelagic food chain in the region. Squids constitute important prey for the analyzed </a:t>
            </a:r>
            <a:r>
              <a:rPr lang="en-US" sz="2000" b="1" dirty="0" smtClean="0"/>
              <a:t>continental shelf </a:t>
            </a:r>
            <a:r>
              <a:rPr lang="en-US" sz="2000" b="1" dirty="0" err="1" smtClean="0"/>
              <a:t>delphinids</a:t>
            </a:r>
            <a:r>
              <a:rPr lang="en-US" sz="2000" b="1" dirty="0" smtClean="0"/>
              <a:t> </a:t>
            </a:r>
            <a:r>
              <a:rPr lang="en-US" sz="2000" b="1" baseline="30000" dirty="0" smtClean="0">
                <a:solidFill>
                  <a:srgbClr val="FF0000"/>
                </a:solidFill>
              </a:rPr>
              <a:t>6</a:t>
            </a:r>
            <a:r>
              <a:rPr lang="en-US" sz="2000" b="1" dirty="0" smtClean="0">
                <a:solidFill>
                  <a:srgbClr val="FF0000"/>
                </a:solidFill>
              </a:rPr>
              <a:t>.</a:t>
            </a:r>
          </a:p>
          <a:p>
            <a:pPr algn="just"/>
            <a:endParaRPr lang="en-US" sz="2000" b="1" dirty="0" smtClean="0">
              <a:solidFill>
                <a:srgbClr val="FF0000"/>
              </a:solidFill>
            </a:endParaRPr>
          </a:p>
          <a:p>
            <a:pPr algn="just"/>
            <a:r>
              <a:rPr lang="en-US" sz="2000" b="1" dirty="0" smtClean="0">
                <a:solidFill>
                  <a:srgbClr val="FF0000"/>
                </a:solidFill>
              </a:rPr>
              <a:t>Since these nektonic invertebrates carry out vertical </a:t>
            </a:r>
            <a:r>
              <a:rPr lang="en-US" sz="2000" b="1" dirty="0" err="1" smtClean="0">
                <a:solidFill>
                  <a:srgbClr val="FF0000"/>
                </a:solidFill>
              </a:rPr>
              <a:t>diel</a:t>
            </a:r>
            <a:r>
              <a:rPr lang="en-US" sz="2000" b="1" dirty="0" smtClean="0">
                <a:solidFill>
                  <a:srgbClr val="FF0000"/>
                </a:solidFill>
              </a:rPr>
              <a:t> migrations</a:t>
            </a:r>
            <a:r>
              <a:rPr lang="en-US" sz="2000" b="1" baseline="30000" dirty="0" smtClean="0">
                <a:solidFill>
                  <a:srgbClr val="FF0000"/>
                </a:solidFill>
              </a:rPr>
              <a:t>6</a:t>
            </a:r>
            <a:r>
              <a:rPr lang="en-US" sz="2000" b="1" dirty="0" smtClean="0">
                <a:solidFill>
                  <a:srgbClr val="FF0000"/>
                </a:solidFill>
              </a:rPr>
              <a:t> , they may also play a role on the benthic pelagic transportation of </a:t>
            </a:r>
            <a:r>
              <a:rPr lang="en-US" sz="2000" b="1" dirty="0" err="1" smtClean="0">
                <a:solidFill>
                  <a:srgbClr val="FF0000"/>
                </a:solidFill>
              </a:rPr>
              <a:t>MeO</a:t>
            </a:r>
            <a:r>
              <a:rPr lang="en-US" sz="2000" b="1" dirty="0" smtClean="0">
                <a:solidFill>
                  <a:srgbClr val="FF0000"/>
                </a:solidFill>
              </a:rPr>
              <a:t>-PBDEs and hence contribute to the high concentrations found in the present study. </a:t>
            </a:r>
          </a:p>
          <a:p>
            <a:pPr algn="just"/>
            <a:endParaRPr lang="en-US" sz="2000" b="1" dirty="0">
              <a:solidFill>
                <a:srgbClr val="FF0000"/>
              </a:solidFill>
            </a:endParaRPr>
          </a:p>
          <a:p>
            <a:pPr algn="just"/>
            <a:r>
              <a:rPr lang="en-US" sz="2000" b="1" dirty="0" smtClean="0">
                <a:solidFill>
                  <a:srgbClr val="FF0000"/>
                </a:solidFill>
              </a:rPr>
              <a:t>The fact that the highest concentrations reported for </a:t>
            </a:r>
            <a:r>
              <a:rPr lang="en-US" sz="2000" b="1" dirty="0" smtClean="0"/>
              <a:t>cetaceans</a:t>
            </a:r>
            <a:r>
              <a:rPr lang="en-US" sz="2000" b="1" dirty="0" smtClean="0">
                <a:solidFill>
                  <a:srgbClr val="FF0000"/>
                </a:solidFill>
              </a:rPr>
              <a:t> were found in samples from Queensland, Australia (~19°S) </a:t>
            </a:r>
            <a:r>
              <a:rPr lang="en-US" sz="2000" b="1" baseline="30000" dirty="0" smtClean="0">
                <a:solidFill>
                  <a:srgbClr val="FF0000"/>
                </a:solidFill>
              </a:rPr>
              <a:t>8</a:t>
            </a:r>
            <a:r>
              <a:rPr lang="en-US" sz="2000" b="1" dirty="0" smtClean="0">
                <a:solidFill>
                  <a:srgbClr val="FF0000"/>
                </a:solidFill>
              </a:rPr>
              <a:t> and Rio de Janeiro state, Brazil (~22°S) draws attention to a possible more intense biosynthesis of </a:t>
            </a:r>
            <a:r>
              <a:rPr lang="en-US" sz="2000" b="1" dirty="0" err="1" smtClean="0">
                <a:solidFill>
                  <a:srgbClr val="FF0000"/>
                </a:solidFill>
              </a:rPr>
              <a:t>MeO</a:t>
            </a:r>
            <a:r>
              <a:rPr lang="en-US" sz="2000" b="1" dirty="0" smtClean="0">
                <a:solidFill>
                  <a:srgbClr val="FF0000"/>
                </a:solidFill>
              </a:rPr>
              <a:t>-PBDEs and/or bioavailability to nektonic organisms in tropical areas of the globe.</a:t>
            </a:r>
            <a:endParaRPr lang="en-US" sz="2000" b="1"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4950296" cy="5909310"/>
          </a:xfrm>
          <a:prstGeom prst="rect">
            <a:avLst/>
          </a:prstGeom>
        </p:spPr>
        <p:txBody>
          <a:bodyPr wrap="square">
            <a:spAutoFit/>
          </a:bodyPr>
          <a:lstStyle/>
          <a:p>
            <a:r>
              <a:rPr lang="en-US" sz="3600" b="1" dirty="0" err="1"/>
              <a:t>Pyrethroids</a:t>
            </a:r>
            <a:r>
              <a:rPr lang="en-US" sz="3600" b="1" dirty="0"/>
              <a:t>: A new threat to marine mammals</a:t>
            </a:r>
            <a:r>
              <a:rPr lang="en-US" sz="3600" b="1" dirty="0" smtClean="0"/>
              <a:t>?</a:t>
            </a:r>
          </a:p>
          <a:p>
            <a:r>
              <a:rPr lang="pt-BR" dirty="0" smtClean="0"/>
              <a:t>Mariana </a:t>
            </a:r>
            <a:r>
              <a:rPr lang="pt-BR" dirty="0"/>
              <a:t>B. Alonso </a:t>
            </a:r>
            <a:r>
              <a:rPr lang="pt-BR" baseline="30000" dirty="0"/>
              <a:t>a,b,c</a:t>
            </a:r>
            <a:r>
              <a:rPr lang="pt-BR" dirty="0" smtClean="0"/>
              <a:t>,</a:t>
            </a:r>
          </a:p>
          <a:p>
            <a:r>
              <a:rPr lang="pt-BR" dirty="0" smtClean="0"/>
              <a:t>Maria </a:t>
            </a:r>
            <a:r>
              <a:rPr lang="pt-BR" dirty="0"/>
              <a:t>Luisa </a:t>
            </a:r>
            <a:r>
              <a:rPr lang="pt-BR" dirty="0" err="1"/>
              <a:t>Feo</a:t>
            </a:r>
            <a:r>
              <a:rPr lang="pt-BR" dirty="0"/>
              <a:t> </a:t>
            </a:r>
            <a:r>
              <a:rPr lang="pt-BR" baseline="30000" dirty="0"/>
              <a:t>d</a:t>
            </a:r>
            <a:r>
              <a:rPr lang="pt-BR" dirty="0"/>
              <a:t>, </a:t>
            </a:r>
            <a:endParaRPr lang="pt-BR" dirty="0" smtClean="0"/>
          </a:p>
          <a:p>
            <a:r>
              <a:rPr lang="pt-BR" dirty="0" err="1" smtClean="0"/>
              <a:t>Cayo</a:t>
            </a:r>
            <a:r>
              <a:rPr lang="pt-BR" dirty="0" smtClean="0"/>
              <a:t> </a:t>
            </a:r>
            <a:r>
              <a:rPr lang="pt-BR" dirty="0" err="1" smtClean="0"/>
              <a:t>Corcellas</a:t>
            </a:r>
            <a:r>
              <a:rPr lang="pt-BR" dirty="0" smtClean="0"/>
              <a:t> </a:t>
            </a:r>
            <a:r>
              <a:rPr lang="pt-BR" baseline="30000" dirty="0" smtClean="0"/>
              <a:t>d</a:t>
            </a:r>
            <a:r>
              <a:rPr lang="pt-BR" dirty="0" smtClean="0"/>
              <a:t>, </a:t>
            </a:r>
          </a:p>
          <a:p>
            <a:r>
              <a:rPr lang="pt-BR" dirty="0" smtClean="0"/>
              <a:t>Lara </a:t>
            </a:r>
            <a:r>
              <a:rPr lang="pt-BR" dirty="0"/>
              <a:t>G. Vidal </a:t>
            </a:r>
            <a:r>
              <a:rPr lang="pt-BR" baseline="30000" dirty="0"/>
              <a:t>a,b</a:t>
            </a:r>
            <a:r>
              <a:rPr lang="pt-BR" dirty="0"/>
              <a:t>, </a:t>
            </a:r>
            <a:endParaRPr lang="pt-BR" dirty="0" smtClean="0"/>
          </a:p>
          <a:p>
            <a:r>
              <a:rPr lang="pt-BR" dirty="0" smtClean="0"/>
              <a:t>Carolina </a:t>
            </a:r>
            <a:r>
              <a:rPr lang="pt-BR" dirty="0"/>
              <a:t>P. </a:t>
            </a:r>
            <a:r>
              <a:rPr lang="pt-BR" dirty="0" err="1"/>
              <a:t>Bertozzi</a:t>
            </a:r>
            <a:r>
              <a:rPr lang="pt-BR" dirty="0"/>
              <a:t> </a:t>
            </a:r>
            <a:r>
              <a:rPr lang="pt-BR" baseline="30000" dirty="0"/>
              <a:t>c</a:t>
            </a:r>
            <a:r>
              <a:rPr lang="pt-BR" dirty="0"/>
              <a:t>,</a:t>
            </a:r>
          </a:p>
          <a:p>
            <a:r>
              <a:rPr lang="pt-BR" dirty="0"/>
              <a:t>Juliana </a:t>
            </a:r>
            <a:r>
              <a:rPr lang="pt-BR" dirty="0" err="1"/>
              <a:t>Marigo</a:t>
            </a:r>
            <a:r>
              <a:rPr lang="pt-BR" dirty="0"/>
              <a:t> </a:t>
            </a:r>
            <a:r>
              <a:rPr lang="pt-BR" baseline="30000" dirty="0"/>
              <a:t>c</a:t>
            </a:r>
            <a:r>
              <a:rPr lang="pt-BR" dirty="0"/>
              <a:t>, </a:t>
            </a:r>
            <a:endParaRPr lang="pt-BR" dirty="0" smtClean="0"/>
          </a:p>
          <a:p>
            <a:r>
              <a:rPr lang="pt-BR" dirty="0" smtClean="0"/>
              <a:t>Eduardo </a:t>
            </a:r>
            <a:r>
              <a:rPr lang="pt-BR" dirty="0"/>
              <a:t>R. </a:t>
            </a:r>
            <a:r>
              <a:rPr lang="pt-BR" dirty="0" err="1"/>
              <a:t>Secchi</a:t>
            </a:r>
            <a:r>
              <a:rPr lang="pt-BR" dirty="0"/>
              <a:t> </a:t>
            </a:r>
            <a:r>
              <a:rPr lang="pt-BR" baseline="30000" dirty="0"/>
              <a:t>e</a:t>
            </a:r>
            <a:r>
              <a:rPr lang="pt-BR" dirty="0"/>
              <a:t>, </a:t>
            </a:r>
            <a:endParaRPr lang="pt-BR" dirty="0" smtClean="0"/>
          </a:p>
          <a:p>
            <a:r>
              <a:rPr lang="pt-BR" dirty="0" smtClean="0"/>
              <a:t>Manuela </a:t>
            </a:r>
            <a:r>
              <a:rPr lang="pt-BR" dirty="0" err="1"/>
              <a:t>Bassoi</a:t>
            </a:r>
            <a:r>
              <a:rPr lang="pt-BR" dirty="0"/>
              <a:t> </a:t>
            </a:r>
            <a:r>
              <a:rPr lang="pt-BR" baseline="30000" dirty="0"/>
              <a:t>e</a:t>
            </a:r>
            <a:r>
              <a:rPr lang="pt-BR" dirty="0"/>
              <a:t>, </a:t>
            </a:r>
            <a:endParaRPr lang="pt-BR" dirty="0" smtClean="0"/>
          </a:p>
          <a:p>
            <a:r>
              <a:rPr lang="pt-BR" dirty="0" smtClean="0"/>
              <a:t>Alexandre </a:t>
            </a:r>
            <a:r>
              <a:rPr lang="pt-BR" dirty="0"/>
              <a:t>F. Azevedo </a:t>
            </a:r>
            <a:r>
              <a:rPr lang="pt-BR" baseline="30000" dirty="0"/>
              <a:t>b</a:t>
            </a:r>
            <a:r>
              <a:rPr lang="pt-BR" dirty="0" smtClean="0"/>
              <a:t>,</a:t>
            </a:r>
          </a:p>
          <a:p>
            <a:r>
              <a:rPr lang="pt-BR" dirty="0" smtClean="0"/>
              <a:t>Paulo </a:t>
            </a:r>
            <a:r>
              <a:rPr lang="pt-BR" dirty="0"/>
              <a:t>R. Dorneles </a:t>
            </a:r>
            <a:r>
              <a:rPr lang="pt-BR" baseline="30000" dirty="0"/>
              <a:t>a,b</a:t>
            </a:r>
            <a:r>
              <a:rPr lang="pt-BR" dirty="0"/>
              <a:t>,</a:t>
            </a:r>
          </a:p>
          <a:p>
            <a:r>
              <a:rPr lang="pt-BR" b="1" dirty="0"/>
              <a:t>João Paulo M. Torres </a:t>
            </a:r>
            <a:r>
              <a:rPr lang="pt-BR" baseline="30000" dirty="0"/>
              <a:t>a</a:t>
            </a:r>
            <a:r>
              <a:rPr lang="pt-BR" dirty="0"/>
              <a:t>, </a:t>
            </a:r>
            <a:endParaRPr lang="pt-BR" dirty="0" smtClean="0"/>
          </a:p>
          <a:p>
            <a:r>
              <a:rPr lang="pt-BR" dirty="0" smtClean="0"/>
              <a:t>José </a:t>
            </a:r>
            <a:r>
              <a:rPr lang="pt-BR" dirty="0" err="1"/>
              <a:t>Lailson-Brito</a:t>
            </a:r>
            <a:r>
              <a:rPr lang="pt-BR" dirty="0"/>
              <a:t> </a:t>
            </a:r>
            <a:r>
              <a:rPr lang="pt-BR" baseline="30000" dirty="0"/>
              <a:t>b</a:t>
            </a:r>
            <a:r>
              <a:rPr lang="pt-BR" dirty="0"/>
              <a:t>, </a:t>
            </a:r>
            <a:endParaRPr lang="pt-BR" dirty="0" smtClean="0"/>
          </a:p>
          <a:p>
            <a:r>
              <a:rPr lang="pt-BR" dirty="0" err="1" smtClean="0"/>
              <a:t>Olaf</a:t>
            </a:r>
            <a:r>
              <a:rPr lang="pt-BR" dirty="0" smtClean="0"/>
              <a:t> </a:t>
            </a:r>
            <a:r>
              <a:rPr lang="pt-BR" dirty="0" err="1"/>
              <a:t>Malm</a:t>
            </a:r>
            <a:r>
              <a:rPr lang="pt-BR" dirty="0"/>
              <a:t> </a:t>
            </a:r>
            <a:r>
              <a:rPr lang="pt-BR" baseline="30000" dirty="0"/>
              <a:t>a</a:t>
            </a:r>
            <a:r>
              <a:rPr lang="pt-BR" dirty="0"/>
              <a:t>, </a:t>
            </a:r>
            <a:endParaRPr lang="pt-BR" dirty="0" smtClean="0"/>
          </a:p>
          <a:p>
            <a:r>
              <a:rPr lang="pt-BR" dirty="0" err="1" smtClean="0"/>
              <a:t>Ethel</a:t>
            </a:r>
            <a:r>
              <a:rPr lang="pt-BR" dirty="0" smtClean="0"/>
              <a:t> </a:t>
            </a:r>
            <a:r>
              <a:rPr lang="pt-BR" dirty="0" err="1"/>
              <a:t>Eljarrat</a:t>
            </a:r>
            <a:r>
              <a:rPr lang="pt-BR" dirty="0"/>
              <a:t> </a:t>
            </a:r>
            <a:r>
              <a:rPr lang="pt-BR" baseline="30000" dirty="0"/>
              <a:t>d,⁎</a:t>
            </a:r>
            <a:r>
              <a:rPr lang="pt-BR" dirty="0"/>
              <a:t>, </a:t>
            </a:r>
            <a:endParaRPr lang="pt-BR" dirty="0" smtClean="0"/>
          </a:p>
          <a:p>
            <a:r>
              <a:rPr lang="pt-BR" dirty="0" err="1" smtClean="0"/>
              <a:t>Damià</a:t>
            </a:r>
            <a:r>
              <a:rPr lang="pt-BR" dirty="0" smtClean="0"/>
              <a:t> </a:t>
            </a:r>
            <a:r>
              <a:rPr lang="pt-BR" dirty="0" err="1"/>
              <a:t>Barceló</a:t>
            </a:r>
            <a:r>
              <a:rPr lang="pt-BR" dirty="0"/>
              <a:t> </a:t>
            </a:r>
            <a:r>
              <a:rPr lang="pt-BR" baseline="30000" dirty="0" smtClean="0"/>
              <a:t>d</a:t>
            </a:r>
            <a:endParaRPr lang="pt-BR" baseline="30000" dirty="0"/>
          </a:p>
        </p:txBody>
      </p:sp>
      <p:sp>
        <p:nvSpPr>
          <p:cNvPr id="3" name="CaixaDeTexto 2"/>
          <p:cNvSpPr txBox="1"/>
          <p:nvPr/>
        </p:nvSpPr>
        <p:spPr>
          <a:xfrm>
            <a:off x="4716016" y="6444044"/>
            <a:ext cx="4358501" cy="369332"/>
          </a:xfrm>
          <a:prstGeom prst="rect">
            <a:avLst/>
          </a:prstGeom>
          <a:noFill/>
        </p:spPr>
        <p:txBody>
          <a:bodyPr wrap="none" rtlCol="0">
            <a:spAutoFit/>
          </a:bodyPr>
          <a:lstStyle/>
          <a:p>
            <a:r>
              <a:rPr lang="fr-FR" dirty="0"/>
              <a:t>Environment International </a:t>
            </a:r>
            <a:r>
              <a:rPr lang="fr-FR" b="1" dirty="0"/>
              <a:t>47 (2012) 99–106</a:t>
            </a:r>
            <a:endParaRPr lang="pt-BR" b="1" dirty="0"/>
          </a:p>
        </p:txBody>
      </p:sp>
      <p:sp>
        <p:nvSpPr>
          <p:cNvPr id="5" name="Retângulo 4"/>
          <p:cNvSpPr/>
          <p:nvPr/>
        </p:nvSpPr>
        <p:spPr>
          <a:xfrm>
            <a:off x="2555776" y="1196752"/>
            <a:ext cx="6588224" cy="4832092"/>
          </a:xfrm>
          <a:prstGeom prst="rect">
            <a:avLst/>
          </a:prstGeom>
        </p:spPr>
        <p:txBody>
          <a:bodyPr wrap="square">
            <a:spAutoFit/>
          </a:bodyPr>
          <a:lstStyle/>
          <a:p>
            <a:r>
              <a:rPr lang="en-US" sz="4400" b="1" dirty="0">
                <a:solidFill>
                  <a:srgbClr val="FF0000"/>
                </a:solidFill>
              </a:rPr>
              <a:t>GC–MS–MS analysis was performed in negative chemical </a:t>
            </a:r>
            <a:r>
              <a:rPr lang="en-US" sz="4400" b="1" dirty="0" smtClean="0">
                <a:solidFill>
                  <a:srgbClr val="FF0000"/>
                </a:solidFill>
              </a:rPr>
              <a:t>ionization </a:t>
            </a:r>
            <a:r>
              <a:rPr lang="fr-FR" sz="4400" b="1" dirty="0" smtClean="0">
                <a:solidFill>
                  <a:srgbClr val="FF0000"/>
                </a:solidFill>
              </a:rPr>
              <a:t>(</a:t>
            </a:r>
            <a:r>
              <a:rPr lang="fr-FR" sz="4400" b="1" dirty="0">
                <a:solidFill>
                  <a:srgbClr val="FF0000"/>
                </a:solidFill>
              </a:rPr>
              <a:t>Feo et al., 2011) mode on an Agilent Technologies 7890A GC </a:t>
            </a:r>
            <a:r>
              <a:rPr lang="fr-FR" sz="4400" b="1" dirty="0" smtClean="0">
                <a:solidFill>
                  <a:srgbClr val="FF0000"/>
                </a:solidFill>
              </a:rPr>
              <a:t>system </a:t>
            </a:r>
            <a:r>
              <a:rPr lang="en-US" sz="4400" b="1" dirty="0" smtClean="0">
                <a:solidFill>
                  <a:srgbClr val="FF0000"/>
                </a:solidFill>
              </a:rPr>
              <a:t>coupled </a:t>
            </a:r>
            <a:r>
              <a:rPr lang="en-US" sz="4400" b="1" dirty="0">
                <a:solidFill>
                  <a:srgbClr val="FF0000"/>
                </a:solidFill>
              </a:rPr>
              <a:t>to 7000A GC/MS Triple Quad.</a:t>
            </a:r>
            <a:endParaRPr lang="pt-BR" sz="4400" b="1"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6512" y="267027"/>
            <a:ext cx="9180512" cy="5632311"/>
          </a:xfrm>
          <a:prstGeom prst="rect">
            <a:avLst/>
          </a:prstGeom>
        </p:spPr>
        <p:txBody>
          <a:bodyPr wrap="square">
            <a:spAutoFit/>
          </a:bodyPr>
          <a:lstStyle/>
          <a:p>
            <a:r>
              <a:rPr lang="en-US" b="1" dirty="0">
                <a:solidFill>
                  <a:srgbClr val="00B050"/>
                </a:solidFill>
              </a:rPr>
              <a:t>The present study constitutes the first investigation to demonstrate </a:t>
            </a:r>
            <a:r>
              <a:rPr lang="en-US" b="1" dirty="0" err="1">
                <a:solidFill>
                  <a:srgbClr val="00B050"/>
                </a:solidFill>
              </a:rPr>
              <a:t>pyrethroid</a:t>
            </a:r>
            <a:r>
              <a:rPr lang="en-US" b="1" dirty="0">
                <a:solidFill>
                  <a:srgbClr val="00B050"/>
                </a:solidFill>
              </a:rPr>
              <a:t> </a:t>
            </a:r>
            <a:r>
              <a:rPr lang="en-US" b="1" dirty="0" smtClean="0">
                <a:solidFill>
                  <a:srgbClr val="00B050"/>
                </a:solidFill>
              </a:rPr>
              <a:t>bioaccumulation </a:t>
            </a:r>
            <a:r>
              <a:rPr lang="en-US" b="1" dirty="0">
                <a:solidFill>
                  <a:srgbClr val="00B050"/>
                </a:solidFill>
              </a:rPr>
              <a:t>in </a:t>
            </a:r>
            <a:r>
              <a:rPr lang="en-US" b="1" dirty="0" smtClean="0">
                <a:solidFill>
                  <a:srgbClr val="00B050"/>
                </a:solidFill>
              </a:rPr>
              <a:t>marine mammals</a:t>
            </a:r>
            <a:r>
              <a:rPr lang="en-US" b="1" dirty="0">
                <a:solidFill>
                  <a:srgbClr val="00B050"/>
                </a:solidFill>
              </a:rPr>
              <a:t>, despite the assumption that these insecticides are converted to non-toxic metabolites by </a:t>
            </a:r>
            <a:r>
              <a:rPr lang="en-US" b="1" dirty="0" smtClean="0">
                <a:solidFill>
                  <a:srgbClr val="00B050"/>
                </a:solidFill>
              </a:rPr>
              <a:t>hydrolysis in </a:t>
            </a:r>
            <a:r>
              <a:rPr lang="en-US" b="1" dirty="0"/>
              <a:t>mammals</a:t>
            </a:r>
            <a:r>
              <a:rPr lang="en-US" b="1" dirty="0">
                <a:solidFill>
                  <a:srgbClr val="00B050"/>
                </a:solidFill>
              </a:rPr>
              <a:t>. </a:t>
            </a:r>
            <a:endParaRPr lang="en-US" b="1" dirty="0" smtClean="0">
              <a:solidFill>
                <a:srgbClr val="00B050"/>
              </a:solidFill>
            </a:endParaRPr>
          </a:p>
          <a:p>
            <a:endParaRPr lang="en-US" b="1" dirty="0" smtClean="0">
              <a:solidFill>
                <a:srgbClr val="00B050"/>
              </a:solidFill>
            </a:endParaRPr>
          </a:p>
          <a:p>
            <a:r>
              <a:rPr lang="en-US" b="1" dirty="0" smtClean="0">
                <a:solidFill>
                  <a:srgbClr val="00B050"/>
                </a:solidFill>
              </a:rPr>
              <a:t>Twelve </a:t>
            </a:r>
            <a:r>
              <a:rPr lang="en-US" b="1" dirty="0" err="1">
                <a:solidFill>
                  <a:srgbClr val="00B050"/>
                </a:solidFill>
              </a:rPr>
              <a:t>pyrethroids</a:t>
            </a:r>
            <a:r>
              <a:rPr lang="en-US" b="1" dirty="0">
                <a:solidFill>
                  <a:srgbClr val="00B050"/>
                </a:solidFill>
              </a:rPr>
              <a:t> were determined in liver samples from 23 </a:t>
            </a:r>
            <a:r>
              <a:rPr lang="en-US" b="1" dirty="0"/>
              <a:t>male </a:t>
            </a:r>
            <a:r>
              <a:rPr lang="en-US" b="1" dirty="0" err="1"/>
              <a:t>franciscana</a:t>
            </a:r>
            <a:r>
              <a:rPr lang="en-US" b="1" dirty="0"/>
              <a:t> </a:t>
            </a:r>
            <a:r>
              <a:rPr lang="en-US" b="1" dirty="0" smtClean="0"/>
              <a:t>dolphins </a:t>
            </a:r>
            <a:r>
              <a:rPr lang="en-US" b="1" dirty="0" smtClean="0">
                <a:solidFill>
                  <a:srgbClr val="00B050"/>
                </a:solidFill>
              </a:rPr>
              <a:t>from </a:t>
            </a:r>
            <a:r>
              <a:rPr lang="en-US" b="1" dirty="0">
                <a:solidFill>
                  <a:srgbClr val="00B050"/>
                </a:solidFill>
              </a:rPr>
              <a:t>Brazil. The median concentration values for total </a:t>
            </a:r>
            <a:r>
              <a:rPr lang="en-US" b="1" dirty="0" err="1">
                <a:solidFill>
                  <a:srgbClr val="00B050"/>
                </a:solidFill>
              </a:rPr>
              <a:t>pyrethroids</a:t>
            </a:r>
            <a:r>
              <a:rPr lang="en-US" b="1" dirty="0">
                <a:solidFill>
                  <a:srgbClr val="00B050"/>
                </a:solidFill>
              </a:rPr>
              <a:t> were 7.04 and 68.4ng/g </a:t>
            </a:r>
            <a:r>
              <a:rPr lang="en-US" b="1" dirty="0" err="1">
                <a:solidFill>
                  <a:srgbClr val="00B050"/>
                </a:solidFill>
              </a:rPr>
              <a:t>lw</a:t>
            </a:r>
            <a:r>
              <a:rPr lang="en-US" b="1" dirty="0">
                <a:solidFill>
                  <a:srgbClr val="00B050"/>
                </a:solidFill>
              </a:rPr>
              <a:t> in </a:t>
            </a:r>
            <a:r>
              <a:rPr lang="en-US" b="1" dirty="0" smtClean="0">
                <a:solidFill>
                  <a:srgbClr val="00B050"/>
                </a:solidFill>
              </a:rPr>
              <a:t>adults and </a:t>
            </a:r>
            <a:r>
              <a:rPr lang="en-US" b="1" dirty="0">
                <a:solidFill>
                  <a:srgbClr val="00B050"/>
                </a:solidFill>
              </a:rPr>
              <a:t>calves, respectively. </a:t>
            </a:r>
            <a:endParaRPr lang="en-US" b="1" dirty="0" smtClean="0">
              <a:solidFill>
                <a:srgbClr val="00B050"/>
              </a:solidFill>
            </a:endParaRPr>
          </a:p>
          <a:p>
            <a:endParaRPr lang="en-US" b="1" dirty="0">
              <a:solidFill>
                <a:srgbClr val="00B050"/>
              </a:solidFill>
            </a:endParaRPr>
          </a:p>
          <a:p>
            <a:r>
              <a:rPr lang="en-US" b="1" dirty="0" err="1" smtClean="0">
                <a:solidFill>
                  <a:srgbClr val="00B050"/>
                </a:solidFill>
              </a:rPr>
              <a:t>Permethrin</a:t>
            </a:r>
            <a:r>
              <a:rPr lang="en-US" b="1" dirty="0" smtClean="0">
                <a:solidFill>
                  <a:srgbClr val="00B050"/>
                </a:solidFill>
              </a:rPr>
              <a:t> </a:t>
            </a:r>
            <a:r>
              <a:rPr lang="en-US" b="1" dirty="0">
                <a:solidFill>
                  <a:srgbClr val="00B050"/>
                </a:solidFill>
              </a:rPr>
              <a:t>was the predominant compound, contributing for 55% of the total </a:t>
            </a:r>
            <a:r>
              <a:rPr lang="en-US" b="1" dirty="0" err="1">
                <a:solidFill>
                  <a:srgbClr val="00B050"/>
                </a:solidFill>
              </a:rPr>
              <a:t>pyrethroids</a:t>
            </a:r>
            <a:r>
              <a:rPr lang="en-US" b="1" dirty="0">
                <a:solidFill>
                  <a:srgbClr val="00B050"/>
                </a:solidFill>
              </a:rPr>
              <a:t>.</a:t>
            </a:r>
          </a:p>
          <a:p>
            <a:endParaRPr lang="en-US" b="1" dirty="0" smtClean="0">
              <a:solidFill>
                <a:srgbClr val="00B050"/>
              </a:solidFill>
            </a:endParaRPr>
          </a:p>
          <a:p>
            <a:r>
              <a:rPr lang="en-US" b="1" dirty="0" smtClean="0">
                <a:solidFill>
                  <a:srgbClr val="00B050"/>
                </a:solidFill>
              </a:rPr>
              <a:t>Results </a:t>
            </a:r>
            <a:r>
              <a:rPr lang="en-US" b="1" dirty="0">
                <a:solidFill>
                  <a:srgbClr val="00B050"/>
                </a:solidFill>
              </a:rPr>
              <a:t>showed a distinct metabolic balance of </a:t>
            </a:r>
            <a:r>
              <a:rPr lang="en-US" b="1" dirty="0" err="1">
                <a:solidFill>
                  <a:srgbClr val="00B050"/>
                </a:solidFill>
              </a:rPr>
              <a:t>pyrethroids</a:t>
            </a:r>
            <a:r>
              <a:rPr lang="en-US" b="1" dirty="0">
                <a:solidFill>
                  <a:srgbClr val="00B050"/>
                </a:solidFill>
              </a:rPr>
              <a:t> through </a:t>
            </a:r>
            <a:r>
              <a:rPr lang="en-US" b="1" dirty="0"/>
              <a:t>dolphin</a:t>
            </a:r>
            <a:r>
              <a:rPr lang="en-US" b="1" dirty="0">
                <a:solidFill>
                  <a:srgbClr val="00B050"/>
                </a:solidFill>
              </a:rPr>
              <a:t> life. High loads are </a:t>
            </a:r>
            <a:r>
              <a:rPr lang="en-US" b="1" dirty="0" smtClean="0">
                <a:solidFill>
                  <a:srgbClr val="00B050"/>
                </a:solidFill>
              </a:rPr>
              <a:t>received at </a:t>
            </a:r>
            <a:r>
              <a:rPr lang="en-US" b="1" dirty="0">
                <a:solidFill>
                  <a:srgbClr val="00B050"/>
                </a:solidFill>
              </a:rPr>
              <a:t>the beginning of their lives and, when they reach sexual maturity, these mammals seem </a:t>
            </a:r>
            <a:r>
              <a:rPr lang="en-US" b="1" dirty="0" smtClean="0">
                <a:solidFill>
                  <a:srgbClr val="00B050"/>
                </a:solidFill>
              </a:rPr>
              <a:t>to degrade/metabolize </a:t>
            </a:r>
            <a:r>
              <a:rPr lang="en-US" b="1" dirty="0" err="1">
                <a:solidFill>
                  <a:srgbClr val="00B050"/>
                </a:solidFill>
              </a:rPr>
              <a:t>pyrethroids</a:t>
            </a:r>
            <a:r>
              <a:rPr lang="en-US" b="1" dirty="0">
                <a:solidFill>
                  <a:srgbClr val="00B050"/>
                </a:solidFill>
              </a:rPr>
              <a:t>. </a:t>
            </a:r>
            <a:endParaRPr lang="en-US" b="1" dirty="0" smtClean="0">
              <a:solidFill>
                <a:srgbClr val="00B050"/>
              </a:solidFill>
            </a:endParaRPr>
          </a:p>
          <a:p>
            <a:endParaRPr lang="en-US" b="1" dirty="0">
              <a:solidFill>
                <a:srgbClr val="00B050"/>
              </a:solidFill>
            </a:endParaRPr>
          </a:p>
          <a:p>
            <a:r>
              <a:rPr lang="en-US" b="1" dirty="0" smtClean="0">
                <a:solidFill>
                  <a:srgbClr val="00B050"/>
                </a:solidFill>
              </a:rPr>
              <a:t>Maternal </a:t>
            </a:r>
            <a:r>
              <a:rPr lang="en-US" b="1" dirty="0">
                <a:solidFill>
                  <a:srgbClr val="00B050"/>
                </a:solidFill>
              </a:rPr>
              <a:t>transfer of these compounds was also evaluated through the </a:t>
            </a:r>
            <a:r>
              <a:rPr lang="en-US" b="1" dirty="0" smtClean="0">
                <a:solidFill>
                  <a:srgbClr val="00B050"/>
                </a:solidFill>
              </a:rPr>
              <a:t>analysis of </a:t>
            </a:r>
            <a:r>
              <a:rPr lang="en-US" b="1" dirty="0">
                <a:solidFill>
                  <a:srgbClr val="00B050"/>
                </a:solidFill>
              </a:rPr>
              <a:t>breast milk and placenta samples. </a:t>
            </a:r>
            <a:r>
              <a:rPr lang="en-US" b="1" dirty="0" err="1">
                <a:solidFill>
                  <a:srgbClr val="00B050"/>
                </a:solidFill>
              </a:rPr>
              <a:t>Pyrethroids</a:t>
            </a:r>
            <a:r>
              <a:rPr lang="en-US" b="1" dirty="0">
                <a:solidFill>
                  <a:srgbClr val="00B050"/>
                </a:solidFill>
              </a:rPr>
              <a:t> were detected in both matrices, with values </a:t>
            </a:r>
            <a:r>
              <a:rPr lang="en-US" b="1" dirty="0" smtClean="0">
                <a:solidFill>
                  <a:srgbClr val="00B050"/>
                </a:solidFill>
              </a:rPr>
              <a:t>between 2.53–4.77ng/g </a:t>
            </a:r>
            <a:r>
              <a:rPr lang="en-US" b="1" dirty="0" err="1">
                <a:solidFill>
                  <a:srgbClr val="00B050"/>
                </a:solidFill>
              </a:rPr>
              <a:t>lw</a:t>
            </a:r>
            <a:r>
              <a:rPr lang="en-US" b="1" dirty="0">
                <a:solidFill>
                  <a:srgbClr val="00B050"/>
                </a:solidFill>
              </a:rPr>
              <a:t> and 331–1812ng/g </a:t>
            </a:r>
            <a:r>
              <a:rPr lang="en-US" b="1" dirty="0" err="1">
                <a:solidFill>
                  <a:srgbClr val="00B050"/>
                </a:solidFill>
              </a:rPr>
              <a:t>lw</a:t>
            </a:r>
            <a:r>
              <a:rPr lang="en-US" b="1" dirty="0">
                <a:solidFill>
                  <a:srgbClr val="00B050"/>
                </a:solidFill>
              </a:rPr>
              <a:t>, respectively. </a:t>
            </a:r>
            <a:endParaRPr lang="en-US" b="1" dirty="0" smtClean="0">
              <a:solidFill>
                <a:srgbClr val="00B050"/>
              </a:solidFill>
            </a:endParaRPr>
          </a:p>
          <a:p>
            <a:endParaRPr lang="en-US" b="1" dirty="0">
              <a:solidFill>
                <a:srgbClr val="00B050"/>
              </a:solidFill>
            </a:endParaRPr>
          </a:p>
          <a:p>
            <a:r>
              <a:rPr lang="en-US" b="1" dirty="0" smtClean="0">
                <a:solidFill>
                  <a:srgbClr val="00B050"/>
                </a:solidFill>
              </a:rPr>
              <a:t>Therefore</a:t>
            </a:r>
            <a:r>
              <a:rPr lang="en-US" b="1" dirty="0">
                <a:solidFill>
                  <a:srgbClr val="00B050"/>
                </a:solidFill>
              </a:rPr>
              <a:t>, for the first time, a study </a:t>
            </a:r>
            <a:r>
              <a:rPr lang="en-US" b="1" dirty="0" smtClean="0">
                <a:solidFill>
                  <a:srgbClr val="00B050"/>
                </a:solidFill>
              </a:rPr>
              <a:t>shows mother-to-calf </a:t>
            </a:r>
            <a:r>
              <a:rPr lang="en-US" b="1" dirty="0">
                <a:solidFill>
                  <a:srgbClr val="00B050"/>
                </a:solidFill>
              </a:rPr>
              <a:t>transfer of </a:t>
            </a:r>
            <a:r>
              <a:rPr lang="en-US" b="1" dirty="0" err="1">
                <a:solidFill>
                  <a:srgbClr val="00B050"/>
                </a:solidFill>
              </a:rPr>
              <a:t>pyrethroids</a:t>
            </a:r>
            <a:r>
              <a:rPr lang="en-US" b="1" dirty="0">
                <a:solidFill>
                  <a:srgbClr val="00B050"/>
                </a:solidFill>
              </a:rPr>
              <a:t> by both gestational and lactation pathways in </a:t>
            </a:r>
            <a:r>
              <a:rPr lang="en-US" b="1" dirty="0"/>
              <a:t>dolphins</a:t>
            </a:r>
            <a:r>
              <a:rPr lang="en-US" b="1" dirty="0">
                <a:solidFill>
                  <a:srgbClr val="00B050"/>
                </a:solidFill>
              </a:rPr>
              <a:t>.</a:t>
            </a:r>
            <a:endParaRPr lang="pt-BR" b="1" dirty="0">
              <a:solidFill>
                <a:srgbClr val="00B05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3297656" y="6488668"/>
            <a:ext cx="5846344" cy="369332"/>
          </a:xfrm>
          <a:prstGeom prst="rect">
            <a:avLst/>
          </a:prstGeom>
          <a:noFill/>
        </p:spPr>
        <p:txBody>
          <a:bodyPr wrap="none" rtlCol="0">
            <a:spAutoFit/>
          </a:bodyPr>
          <a:lstStyle/>
          <a:p>
            <a:r>
              <a:rPr lang="fr-FR" dirty="0"/>
              <a:t>Organohalogen Compounds, </a:t>
            </a:r>
            <a:r>
              <a:rPr lang="fr-FR" b="1" dirty="0"/>
              <a:t>Volume 70 (2008) page 001669</a:t>
            </a:r>
            <a:endParaRPr lang="pt-BR" b="1" dirty="0"/>
          </a:p>
        </p:txBody>
      </p:sp>
      <p:sp>
        <p:nvSpPr>
          <p:cNvPr id="4" name="Retângulo 3"/>
          <p:cNvSpPr/>
          <p:nvPr/>
        </p:nvSpPr>
        <p:spPr>
          <a:xfrm>
            <a:off x="35496" y="44624"/>
            <a:ext cx="9108504" cy="1477328"/>
          </a:xfrm>
          <a:prstGeom prst="rect">
            <a:avLst/>
          </a:prstGeom>
        </p:spPr>
        <p:txBody>
          <a:bodyPr wrap="square">
            <a:spAutoFit/>
          </a:bodyPr>
          <a:lstStyle/>
          <a:p>
            <a:r>
              <a:rPr lang="en-US" b="1" dirty="0"/>
              <a:t>LINK BETWEEN MARINE MAMMAL EXPOSURE TO PERFLUOROOCTANE</a:t>
            </a:r>
          </a:p>
          <a:p>
            <a:r>
              <a:rPr lang="en-US" b="1" dirty="0"/>
              <a:t>SULFONATE (PFOS) AND STABLE-CARBON ISOTOPE RATIOS IN NERITIC</a:t>
            </a:r>
          </a:p>
          <a:p>
            <a:r>
              <a:rPr lang="en-US" b="1" dirty="0"/>
              <a:t>AND OCEANIC WATERS OFF </a:t>
            </a:r>
            <a:r>
              <a:rPr lang="en-US" b="1" dirty="0" smtClean="0"/>
              <a:t>BRAZIL</a:t>
            </a:r>
          </a:p>
          <a:p>
            <a:r>
              <a:rPr lang="pt-BR" dirty="0" smtClean="0"/>
              <a:t>Dorneles </a:t>
            </a:r>
            <a:r>
              <a:rPr lang="pt-BR" dirty="0"/>
              <a:t>Paulo</a:t>
            </a:r>
            <a:r>
              <a:rPr lang="pt-BR" baseline="30000" dirty="0"/>
              <a:t>1,2</a:t>
            </a:r>
            <a:r>
              <a:rPr lang="pt-BR" dirty="0"/>
              <a:t>, </a:t>
            </a:r>
            <a:r>
              <a:rPr lang="pt-BR" dirty="0" err="1"/>
              <a:t>Lailson-Brito</a:t>
            </a:r>
            <a:r>
              <a:rPr lang="pt-BR" dirty="0"/>
              <a:t> José</a:t>
            </a:r>
            <a:r>
              <a:rPr lang="pt-BR" baseline="30000" dirty="0"/>
              <a:t>1,2</a:t>
            </a:r>
            <a:r>
              <a:rPr lang="pt-BR" dirty="0"/>
              <a:t>, Meyer Johan</a:t>
            </a:r>
            <a:r>
              <a:rPr lang="pt-BR" baseline="30000" dirty="0"/>
              <a:t>3</a:t>
            </a:r>
            <a:r>
              <a:rPr lang="pt-BR" dirty="0"/>
              <a:t>, </a:t>
            </a:r>
            <a:r>
              <a:rPr lang="pt-BR" dirty="0" err="1"/>
              <a:t>Lepoint</a:t>
            </a:r>
            <a:r>
              <a:rPr lang="pt-BR" dirty="0"/>
              <a:t> Gilles</a:t>
            </a:r>
            <a:r>
              <a:rPr lang="pt-BR" baseline="30000" dirty="0"/>
              <a:t>4</a:t>
            </a:r>
            <a:r>
              <a:rPr lang="pt-BR" dirty="0"/>
              <a:t>, Azevedo Alexandre</a:t>
            </a:r>
            <a:r>
              <a:rPr lang="pt-BR" baseline="30000" dirty="0"/>
              <a:t>2</a:t>
            </a:r>
            <a:r>
              <a:rPr lang="pt-BR" dirty="0"/>
              <a:t>, </a:t>
            </a:r>
            <a:endParaRPr lang="pt-BR" dirty="0" smtClean="0"/>
          </a:p>
          <a:p>
            <a:r>
              <a:rPr lang="pt-BR" b="1" dirty="0" smtClean="0"/>
              <a:t>Torres </a:t>
            </a:r>
            <a:r>
              <a:rPr lang="pt-BR" b="1" dirty="0"/>
              <a:t>João</a:t>
            </a:r>
            <a:r>
              <a:rPr lang="pt-BR" b="1" baseline="30000" dirty="0"/>
              <a:t>1</a:t>
            </a:r>
            <a:r>
              <a:rPr lang="pt-BR" dirty="0" smtClean="0"/>
              <a:t>, </a:t>
            </a:r>
            <a:r>
              <a:rPr lang="pt-BR" dirty="0" err="1" smtClean="0"/>
              <a:t>Malm</a:t>
            </a:r>
            <a:r>
              <a:rPr lang="pt-BR" dirty="0" smtClean="0"/>
              <a:t> </a:t>
            </a:r>
            <a:r>
              <a:rPr lang="pt-BR" dirty="0"/>
              <a:t>Olaf</a:t>
            </a:r>
            <a:r>
              <a:rPr lang="pt-BR" baseline="30000" dirty="0"/>
              <a:t>1</a:t>
            </a:r>
            <a:r>
              <a:rPr lang="pt-BR" dirty="0"/>
              <a:t>, </a:t>
            </a:r>
            <a:r>
              <a:rPr lang="pt-BR" dirty="0" err="1"/>
              <a:t>Blust</a:t>
            </a:r>
            <a:r>
              <a:rPr lang="pt-BR" dirty="0"/>
              <a:t> </a:t>
            </a:r>
            <a:r>
              <a:rPr lang="pt-BR" dirty="0" smtClean="0"/>
              <a:t>Ronny</a:t>
            </a:r>
            <a:r>
              <a:rPr lang="pt-BR" baseline="30000" dirty="0" smtClean="0"/>
              <a:t>3</a:t>
            </a:r>
            <a:r>
              <a:rPr lang="pt-BR" dirty="0" smtClean="0"/>
              <a:t> </a:t>
            </a:r>
            <a:r>
              <a:rPr lang="pt-BR" dirty="0" err="1"/>
              <a:t>and</a:t>
            </a:r>
            <a:r>
              <a:rPr lang="pt-BR" dirty="0"/>
              <a:t> Das </a:t>
            </a:r>
            <a:r>
              <a:rPr lang="pt-BR" dirty="0" smtClean="0"/>
              <a:t>Krishna</a:t>
            </a:r>
            <a:r>
              <a:rPr lang="pt-BR" baseline="30000" dirty="0" smtClean="0"/>
              <a:t>4</a:t>
            </a:r>
            <a:endParaRPr lang="pt-BR" baseline="30000" dirty="0"/>
          </a:p>
        </p:txBody>
      </p:sp>
      <p:sp>
        <p:nvSpPr>
          <p:cNvPr id="5" name="Retângulo 4"/>
          <p:cNvSpPr/>
          <p:nvPr/>
        </p:nvSpPr>
        <p:spPr>
          <a:xfrm>
            <a:off x="0" y="1556792"/>
            <a:ext cx="9144000" cy="5016758"/>
          </a:xfrm>
          <a:prstGeom prst="rect">
            <a:avLst/>
          </a:prstGeom>
        </p:spPr>
        <p:txBody>
          <a:bodyPr wrap="square">
            <a:spAutoFit/>
          </a:bodyPr>
          <a:lstStyle/>
          <a:p>
            <a:r>
              <a:rPr lang="en-US" sz="2000" b="1" dirty="0">
                <a:solidFill>
                  <a:srgbClr val="FF0000"/>
                </a:solidFill>
              </a:rPr>
              <a:t>In addition to the recent investigation on PFOS levels of </a:t>
            </a:r>
            <a:r>
              <a:rPr lang="en-US" sz="2000" b="1" dirty="0"/>
              <a:t>marine </a:t>
            </a:r>
            <a:r>
              <a:rPr lang="en-US" sz="2000" b="1" dirty="0" err="1"/>
              <a:t>tucuxi</a:t>
            </a:r>
            <a:r>
              <a:rPr lang="en-US" sz="2000" b="1" dirty="0"/>
              <a:t> dolphins</a:t>
            </a:r>
            <a:r>
              <a:rPr lang="en-US" sz="2000" b="1" dirty="0">
                <a:solidFill>
                  <a:srgbClr val="FF0000"/>
                </a:solidFill>
              </a:rPr>
              <a:t>, in which 23 dolphins </a:t>
            </a:r>
            <a:r>
              <a:rPr lang="en-US" sz="2000" b="1" dirty="0" smtClean="0">
                <a:solidFill>
                  <a:srgbClr val="FF0000"/>
                </a:solidFill>
              </a:rPr>
              <a:t>from Guanabara Bay</a:t>
            </a:r>
            <a:r>
              <a:rPr lang="en-US" sz="2000" b="1" baseline="30000" dirty="0" smtClean="0">
                <a:solidFill>
                  <a:srgbClr val="FF0000"/>
                </a:solidFill>
              </a:rPr>
              <a:t>2 </a:t>
            </a:r>
            <a:r>
              <a:rPr lang="en-US" sz="2000" b="1" dirty="0">
                <a:solidFill>
                  <a:srgbClr val="FF0000"/>
                </a:solidFill>
              </a:rPr>
              <a:t>were analyzed, PFOS data were obtained through analyses of liver samples that were </a:t>
            </a:r>
            <a:r>
              <a:rPr lang="en-US" sz="2000" b="1" dirty="0" smtClean="0">
                <a:solidFill>
                  <a:srgbClr val="FF0000"/>
                </a:solidFill>
              </a:rPr>
              <a:t>collected from </a:t>
            </a:r>
            <a:r>
              <a:rPr lang="en-US" sz="2000" b="1" dirty="0">
                <a:solidFill>
                  <a:srgbClr val="FF0000"/>
                </a:solidFill>
              </a:rPr>
              <a:t>32 </a:t>
            </a:r>
            <a:r>
              <a:rPr lang="en-US" sz="2000" b="1" dirty="0"/>
              <a:t>cetaceans</a:t>
            </a:r>
            <a:r>
              <a:rPr lang="en-US" sz="2000" b="1" dirty="0">
                <a:solidFill>
                  <a:srgbClr val="FF0000"/>
                </a:solidFill>
              </a:rPr>
              <a:t> stranded on the beaches of Rio de Janeiro state, in Southeast Brazil, from 1994 to 2006</a:t>
            </a:r>
            <a:r>
              <a:rPr lang="en-US" sz="2000" b="1" dirty="0" smtClean="0">
                <a:solidFill>
                  <a:srgbClr val="FF0000"/>
                </a:solidFill>
              </a:rPr>
              <a:t>.</a:t>
            </a:r>
          </a:p>
          <a:p>
            <a:endParaRPr lang="en-US" sz="2000" b="1" dirty="0">
              <a:solidFill>
                <a:srgbClr val="FF0000"/>
              </a:solidFill>
            </a:endParaRPr>
          </a:p>
          <a:p>
            <a:r>
              <a:rPr lang="en-US" sz="2000" b="1" dirty="0" smtClean="0">
                <a:solidFill>
                  <a:srgbClr val="FF0000"/>
                </a:solidFill>
              </a:rPr>
              <a:t>In total</a:t>
            </a:r>
            <a:r>
              <a:rPr lang="en-US" sz="2000" b="1" dirty="0">
                <a:solidFill>
                  <a:srgbClr val="FF0000"/>
                </a:solidFill>
              </a:rPr>
              <a:t>, the 55 </a:t>
            </a:r>
            <a:r>
              <a:rPr lang="en-US" sz="2000" b="1" dirty="0" smtClean="0">
                <a:solidFill>
                  <a:srgbClr val="FF0000"/>
                </a:solidFill>
              </a:rPr>
              <a:t>dolphins </a:t>
            </a:r>
            <a:r>
              <a:rPr lang="en-US" sz="2000" b="1" dirty="0">
                <a:solidFill>
                  <a:srgbClr val="FF0000"/>
                </a:solidFill>
              </a:rPr>
              <a:t>comprised </a:t>
            </a:r>
            <a:r>
              <a:rPr lang="en-US" sz="2000" b="1" dirty="0" err="1"/>
              <a:t>delphinids</a:t>
            </a:r>
            <a:r>
              <a:rPr lang="en-US" sz="2000" b="1" dirty="0">
                <a:solidFill>
                  <a:srgbClr val="FF0000"/>
                </a:solidFill>
              </a:rPr>
              <a:t> species that occupy estuarine, continental shelf and </a:t>
            </a:r>
            <a:r>
              <a:rPr lang="en-US" sz="2000" b="1" dirty="0" smtClean="0">
                <a:solidFill>
                  <a:srgbClr val="FF0000"/>
                </a:solidFill>
              </a:rPr>
              <a:t>oceanic environments</a:t>
            </a:r>
            <a:r>
              <a:rPr lang="en-US" sz="2000" b="1" dirty="0">
                <a:solidFill>
                  <a:srgbClr val="FF0000"/>
                </a:solidFill>
              </a:rPr>
              <a:t>. </a:t>
            </a:r>
            <a:endParaRPr lang="en-US" sz="2000" b="1" dirty="0" smtClean="0">
              <a:solidFill>
                <a:srgbClr val="FF0000"/>
              </a:solidFill>
            </a:endParaRPr>
          </a:p>
          <a:p>
            <a:endParaRPr lang="en-US" sz="2000" b="1" dirty="0">
              <a:solidFill>
                <a:srgbClr val="FF0000"/>
              </a:solidFill>
            </a:endParaRPr>
          </a:p>
          <a:p>
            <a:r>
              <a:rPr lang="en-US" sz="2000" b="1" dirty="0" smtClean="0">
                <a:solidFill>
                  <a:srgbClr val="FF0000"/>
                </a:solidFill>
              </a:rPr>
              <a:t>Despite </a:t>
            </a:r>
            <a:r>
              <a:rPr lang="en-US" sz="2000" b="1" dirty="0">
                <a:solidFill>
                  <a:srgbClr val="FF0000"/>
                </a:solidFill>
              </a:rPr>
              <a:t>the fact that tissues of ten cetacean species were </a:t>
            </a:r>
            <a:r>
              <a:rPr lang="en-US" sz="2000" b="1" dirty="0" err="1">
                <a:solidFill>
                  <a:srgbClr val="FF0000"/>
                </a:solidFill>
              </a:rPr>
              <a:t>analysed</a:t>
            </a:r>
            <a:r>
              <a:rPr lang="en-US" sz="2000" b="1" dirty="0">
                <a:solidFill>
                  <a:srgbClr val="FF0000"/>
                </a:solidFill>
              </a:rPr>
              <a:t>, only PFOS data from </a:t>
            </a:r>
            <a:r>
              <a:rPr lang="en-US" sz="2000" b="1" dirty="0" smtClean="0"/>
              <a:t>marine </a:t>
            </a:r>
            <a:r>
              <a:rPr lang="en-US" sz="2000" b="1" dirty="0" err="1" smtClean="0"/>
              <a:t>tucuxi</a:t>
            </a:r>
            <a:r>
              <a:rPr lang="en-US" sz="2000" b="1" dirty="0" smtClean="0"/>
              <a:t> </a:t>
            </a:r>
            <a:r>
              <a:rPr lang="en-US" sz="2000" b="1" dirty="0"/>
              <a:t>dolphins</a:t>
            </a:r>
            <a:r>
              <a:rPr lang="en-US" sz="2000" b="1" dirty="0">
                <a:solidFill>
                  <a:srgbClr val="FF0000"/>
                </a:solidFill>
              </a:rPr>
              <a:t>, </a:t>
            </a:r>
            <a:r>
              <a:rPr lang="en-US" sz="2000" b="1" dirty="0"/>
              <a:t>Atlantic spotted dolphins </a:t>
            </a:r>
            <a:r>
              <a:rPr lang="en-US" sz="2000" b="1" dirty="0">
                <a:solidFill>
                  <a:srgbClr val="FF0000"/>
                </a:solidFill>
              </a:rPr>
              <a:t>and </a:t>
            </a:r>
            <a:r>
              <a:rPr lang="en-US" sz="2000" b="1" dirty="0"/>
              <a:t>Fraser’s dolphins</a:t>
            </a:r>
            <a:r>
              <a:rPr lang="en-US" sz="2000" b="1" dirty="0">
                <a:solidFill>
                  <a:srgbClr val="FF0000"/>
                </a:solidFill>
              </a:rPr>
              <a:t> were used for inter-species </a:t>
            </a:r>
            <a:r>
              <a:rPr lang="en-US" sz="2000" b="1" dirty="0" smtClean="0">
                <a:solidFill>
                  <a:srgbClr val="FF0000"/>
                </a:solidFill>
              </a:rPr>
              <a:t>statistical comparisons</a:t>
            </a:r>
            <a:r>
              <a:rPr lang="en-US" sz="2000" b="1" dirty="0">
                <a:solidFill>
                  <a:srgbClr val="FF0000"/>
                </a:solidFill>
              </a:rPr>
              <a:t>, representing estuarine, continental shelf and oceanic environments, respectively. </a:t>
            </a:r>
            <a:endParaRPr lang="en-US" sz="2000" b="1" dirty="0" smtClean="0">
              <a:solidFill>
                <a:srgbClr val="FF0000"/>
              </a:solidFill>
            </a:endParaRPr>
          </a:p>
          <a:p>
            <a:endParaRPr lang="en-US" sz="2000" b="1" dirty="0">
              <a:solidFill>
                <a:srgbClr val="FF0000"/>
              </a:solidFill>
            </a:endParaRPr>
          </a:p>
          <a:p>
            <a:r>
              <a:rPr lang="en-US" sz="2000" b="1" dirty="0" smtClean="0">
                <a:solidFill>
                  <a:srgbClr val="FF0000"/>
                </a:solidFill>
              </a:rPr>
              <a:t>The remaining species </a:t>
            </a:r>
            <a:r>
              <a:rPr lang="en-US" sz="2000" b="1" dirty="0">
                <a:solidFill>
                  <a:srgbClr val="FF0000"/>
                </a:solidFill>
              </a:rPr>
              <a:t>were excluded due to the limited number of individuals of each </a:t>
            </a:r>
            <a:r>
              <a:rPr lang="en-US" sz="2000" b="1" dirty="0" err="1">
                <a:solidFill>
                  <a:srgbClr val="FF0000"/>
                </a:solidFill>
              </a:rPr>
              <a:t>taxon</a:t>
            </a:r>
            <a:r>
              <a:rPr lang="en-US" sz="2000" b="1" dirty="0">
                <a:solidFill>
                  <a:srgbClr val="FF0000"/>
                </a:solidFill>
              </a:rPr>
              <a:t>. The samples were </a:t>
            </a:r>
            <a:r>
              <a:rPr lang="en-US" sz="2000" b="1" dirty="0" smtClean="0">
                <a:solidFill>
                  <a:srgbClr val="FF0000"/>
                </a:solidFill>
              </a:rPr>
              <a:t>freeze-dried and </a:t>
            </a:r>
            <a:r>
              <a:rPr lang="en-US" sz="2000" b="1" dirty="0">
                <a:solidFill>
                  <a:srgbClr val="FF0000"/>
                </a:solidFill>
              </a:rPr>
              <a:t>then ground to a powder. Extraction and measurement methods are described elsewhere </a:t>
            </a:r>
            <a:r>
              <a:rPr lang="en-US" sz="2000" b="1" baseline="30000" dirty="0">
                <a:solidFill>
                  <a:srgbClr val="FF0000"/>
                </a:solidFill>
              </a:rPr>
              <a:t>2</a:t>
            </a:r>
            <a:r>
              <a:rPr lang="en-US" sz="2000" b="1" dirty="0">
                <a:solidFill>
                  <a:srgbClr val="FF0000"/>
                </a:solidFill>
              </a:rPr>
              <a:t>. </a:t>
            </a:r>
            <a:endParaRPr lang="pt-BR" sz="2000" b="1" dirty="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5496" y="404664"/>
            <a:ext cx="9108504" cy="5693866"/>
          </a:xfrm>
          <a:prstGeom prst="rect">
            <a:avLst/>
          </a:prstGeom>
        </p:spPr>
        <p:txBody>
          <a:bodyPr wrap="square">
            <a:spAutoFit/>
          </a:bodyPr>
          <a:lstStyle/>
          <a:p>
            <a:r>
              <a:rPr lang="en-US" sz="2800" b="1" dirty="0" smtClean="0">
                <a:solidFill>
                  <a:srgbClr val="FF0000"/>
                </a:solidFill>
              </a:rPr>
              <a:t>Briefly, an internal standard (13C-PFOS from Wellington Laboratories, Canada) was added to approximately 1.0 g of the ground sample. Spiked samples were used to determine recovery rates for the </a:t>
            </a:r>
            <a:r>
              <a:rPr lang="en-US" sz="2800" b="1" dirty="0" err="1" smtClean="0">
                <a:solidFill>
                  <a:srgbClr val="FF0000"/>
                </a:solidFill>
              </a:rPr>
              <a:t>perfluorochemicals</a:t>
            </a:r>
            <a:r>
              <a:rPr lang="en-US" sz="2800" b="1" dirty="0" smtClean="0">
                <a:solidFill>
                  <a:srgbClr val="FF0000"/>
                </a:solidFill>
              </a:rPr>
              <a:t>.</a:t>
            </a:r>
          </a:p>
          <a:p>
            <a:endParaRPr lang="en-US" sz="2800" b="1" dirty="0">
              <a:solidFill>
                <a:srgbClr val="FF0000"/>
              </a:solidFill>
            </a:endParaRPr>
          </a:p>
          <a:p>
            <a:r>
              <a:rPr lang="en-US" sz="2800" b="1" dirty="0" smtClean="0">
                <a:solidFill>
                  <a:srgbClr val="FF0000"/>
                </a:solidFill>
              </a:rPr>
              <a:t>Concentrations of PFOS were measured combining liquid chromatography and mass spectrometry, using a </a:t>
            </a:r>
            <a:r>
              <a:rPr lang="en-US" sz="2800" b="1" dirty="0" err="1" smtClean="0">
                <a:solidFill>
                  <a:srgbClr val="FF0000"/>
                </a:solidFill>
              </a:rPr>
              <a:t>CapLC</a:t>
            </a:r>
            <a:r>
              <a:rPr lang="en-US" sz="2800" b="1" dirty="0" smtClean="0">
                <a:solidFill>
                  <a:srgbClr val="FF0000"/>
                </a:solidFill>
              </a:rPr>
              <a:t> system (Waters, USA) connected to a </a:t>
            </a:r>
            <a:r>
              <a:rPr lang="en-US" sz="2800" b="1" dirty="0" err="1" smtClean="0">
                <a:solidFill>
                  <a:srgbClr val="FF0000"/>
                </a:solidFill>
              </a:rPr>
              <a:t>Quadrupole</a:t>
            </a:r>
            <a:r>
              <a:rPr lang="en-US" sz="2800" b="1" dirty="0" smtClean="0">
                <a:solidFill>
                  <a:srgbClr val="FF0000"/>
                </a:solidFill>
              </a:rPr>
              <a:t>-LIT </a:t>
            </a:r>
            <a:r>
              <a:rPr lang="en-US" sz="2800" b="1" dirty="0" err="1" smtClean="0">
                <a:solidFill>
                  <a:srgbClr val="FF0000"/>
                </a:solidFill>
              </a:rPr>
              <a:t>quadrupole</a:t>
            </a:r>
            <a:r>
              <a:rPr lang="en-US" sz="2800" b="1" dirty="0" smtClean="0">
                <a:solidFill>
                  <a:srgbClr val="FF0000"/>
                </a:solidFill>
              </a:rPr>
              <a:t> mass spectrometer (Applied </a:t>
            </a:r>
            <a:r>
              <a:rPr lang="en-US" sz="2800" b="1" dirty="0" err="1" smtClean="0">
                <a:solidFill>
                  <a:srgbClr val="FF0000"/>
                </a:solidFill>
              </a:rPr>
              <a:t>Biosystems</a:t>
            </a:r>
            <a:r>
              <a:rPr lang="en-US" sz="2800" b="1" dirty="0" smtClean="0">
                <a:solidFill>
                  <a:srgbClr val="FF0000"/>
                </a:solidFill>
              </a:rPr>
              <a:t>, UK). </a:t>
            </a:r>
          </a:p>
          <a:p>
            <a:endParaRPr lang="en-US" sz="2800" b="1" dirty="0">
              <a:solidFill>
                <a:srgbClr val="FF0000"/>
              </a:solidFill>
            </a:endParaRPr>
          </a:p>
          <a:p>
            <a:r>
              <a:rPr lang="en-US" sz="2800" b="1" dirty="0" smtClean="0">
                <a:solidFill>
                  <a:srgbClr val="FF0000"/>
                </a:solidFill>
              </a:rPr>
              <a:t>Measurement was carried out under (-) </a:t>
            </a:r>
            <a:r>
              <a:rPr lang="en-US" sz="2800" b="1" dirty="0" err="1" smtClean="0">
                <a:solidFill>
                  <a:srgbClr val="FF0000"/>
                </a:solidFill>
              </a:rPr>
              <a:t>electrospray</a:t>
            </a:r>
            <a:r>
              <a:rPr lang="en-US" sz="2800" b="1" dirty="0" smtClean="0">
                <a:solidFill>
                  <a:srgbClr val="FF0000"/>
                </a:solidFill>
              </a:rPr>
              <a:t> ionization using the transition from mother to daughter ion (499'80/99). The recovery rates varied from 105 to 110 %.</a:t>
            </a:r>
            <a:endParaRPr lang="pt-B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1569660"/>
          </a:xfrm>
          <a:prstGeom prst="rect">
            <a:avLst/>
          </a:prstGeom>
        </p:spPr>
        <p:txBody>
          <a:bodyPr wrap="square">
            <a:spAutoFit/>
          </a:bodyPr>
          <a:lstStyle/>
          <a:p>
            <a:r>
              <a:rPr lang="en-US" sz="2000" b="1" dirty="0"/>
              <a:t>Distinct bioaccumulation profile of pesticides and dioxin-like compounds by</a:t>
            </a:r>
          </a:p>
          <a:p>
            <a:r>
              <a:rPr lang="en-US" sz="2000" b="1" dirty="0"/>
              <a:t>mollusk bivalves reared in polluted and unpolluted tropical bays:</a:t>
            </a:r>
          </a:p>
          <a:p>
            <a:r>
              <a:rPr lang="en-US" sz="2000" b="1" dirty="0"/>
              <a:t>Consumption risk and seasonal </a:t>
            </a:r>
            <a:r>
              <a:rPr lang="en-US" sz="2000" b="1" dirty="0" smtClean="0"/>
              <a:t>effect</a:t>
            </a:r>
          </a:p>
          <a:p>
            <a:r>
              <a:rPr lang="pt-BR" dirty="0" err="1" smtClean="0"/>
              <a:t>Petrus</a:t>
            </a:r>
            <a:r>
              <a:rPr lang="pt-BR" dirty="0" smtClean="0"/>
              <a:t> </a:t>
            </a:r>
            <a:r>
              <a:rPr lang="pt-BR" dirty="0" err="1"/>
              <a:t>Galvao</a:t>
            </a:r>
            <a:r>
              <a:rPr lang="pt-BR" dirty="0"/>
              <a:t> </a:t>
            </a:r>
            <a:r>
              <a:rPr lang="pt-BR" baseline="30000" dirty="0"/>
              <a:t>a,b,c,⇑</a:t>
            </a:r>
            <a:r>
              <a:rPr lang="pt-BR" dirty="0"/>
              <a:t>, </a:t>
            </a:r>
            <a:r>
              <a:rPr lang="pt-BR" dirty="0" smtClean="0"/>
              <a:t>Bernhard </a:t>
            </a:r>
            <a:r>
              <a:rPr lang="pt-BR" dirty="0" err="1"/>
              <a:t>Henkelmann</a:t>
            </a:r>
            <a:r>
              <a:rPr lang="pt-BR" dirty="0"/>
              <a:t> </a:t>
            </a:r>
            <a:r>
              <a:rPr lang="pt-BR" baseline="30000" dirty="0"/>
              <a:t>b</a:t>
            </a:r>
            <a:r>
              <a:rPr lang="pt-BR" dirty="0"/>
              <a:t>, </a:t>
            </a:r>
            <a:r>
              <a:rPr lang="pt-BR" dirty="0" smtClean="0"/>
              <a:t> Renan </a:t>
            </a:r>
            <a:r>
              <a:rPr lang="pt-BR" dirty="0"/>
              <a:t>Longo </a:t>
            </a:r>
            <a:r>
              <a:rPr lang="pt-BR" baseline="30000" dirty="0"/>
              <a:t>c</a:t>
            </a:r>
            <a:r>
              <a:rPr lang="pt-BR" dirty="0"/>
              <a:t>, </a:t>
            </a:r>
            <a:r>
              <a:rPr lang="pt-BR" dirty="0" smtClean="0"/>
              <a:t>José </a:t>
            </a:r>
            <a:r>
              <a:rPr lang="pt-BR" dirty="0" err="1"/>
              <a:t>Lailson-Brito</a:t>
            </a:r>
            <a:r>
              <a:rPr lang="pt-BR" dirty="0"/>
              <a:t> </a:t>
            </a:r>
            <a:r>
              <a:rPr lang="pt-BR" baseline="30000" dirty="0"/>
              <a:t>d</a:t>
            </a:r>
            <a:r>
              <a:rPr lang="pt-BR" dirty="0"/>
              <a:t>,</a:t>
            </a:r>
          </a:p>
          <a:p>
            <a:r>
              <a:rPr lang="pt-BR" b="1" dirty="0"/>
              <a:t>João Paulo Machado Torres </a:t>
            </a:r>
            <a:r>
              <a:rPr lang="pt-BR" baseline="30000" dirty="0"/>
              <a:t>c</a:t>
            </a:r>
            <a:r>
              <a:rPr lang="pt-BR" dirty="0"/>
              <a:t>, </a:t>
            </a:r>
            <a:r>
              <a:rPr lang="pt-BR" dirty="0" smtClean="0"/>
              <a:t>Karl-Werner </a:t>
            </a:r>
            <a:r>
              <a:rPr lang="pt-BR" dirty="0" err="1" smtClean="0"/>
              <a:t>Schramm</a:t>
            </a:r>
            <a:r>
              <a:rPr lang="pt-BR" dirty="0" smtClean="0"/>
              <a:t> </a:t>
            </a:r>
            <a:r>
              <a:rPr lang="pt-BR" baseline="30000" dirty="0" smtClean="0"/>
              <a:t>b,e</a:t>
            </a:r>
            <a:r>
              <a:rPr lang="pt-BR" dirty="0" smtClean="0"/>
              <a:t>, </a:t>
            </a:r>
            <a:r>
              <a:rPr lang="pt-BR" dirty="0" err="1" smtClean="0"/>
              <a:t>Olaf</a:t>
            </a:r>
            <a:r>
              <a:rPr lang="pt-BR" dirty="0" smtClean="0"/>
              <a:t> </a:t>
            </a:r>
            <a:r>
              <a:rPr lang="pt-BR" dirty="0" err="1"/>
              <a:t>Malm</a:t>
            </a:r>
            <a:r>
              <a:rPr lang="pt-BR" dirty="0"/>
              <a:t> </a:t>
            </a:r>
            <a:r>
              <a:rPr lang="pt-BR" baseline="30000" dirty="0" smtClean="0"/>
              <a:t>c</a:t>
            </a:r>
            <a:endParaRPr lang="pt-BR" baseline="30000" dirty="0"/>
          </a:p>
        </p:txBody>
      </p:sp>
      <p:sp>
        <p:nvSpPr>
          <p:cNvPr id="3" name="CaixaDeTexto 2"/>
          <p:cNvSpPr txBox="1"/>
          <p:nvPr/>
        </p:nvSpPr>
        <p:spPr>
          <a:xfrm>
            <a:off x="5284765" y="6444044"/>
            <a:ext cx="3823739" cy="369332"/>
          </a:xfrm>
          <a:prstGeom prst="rect">
            <a:avLst/>
          </a:prstGeom>
          <a:noFill/>
        </p:spPr>
        <p:txBody>
          <a:bodyPr wrap="none" rtlCol="0">
            <a:spAutoFit/>
          </a:bodyPr>
          <a:lstStyle/>
          <a:p>
            <a:r>
              <a:rPr lang="en-US" dirty="0"/>
              <a:t>Food Chemistry </a:t>
            </a:r>
            <a:r>
              <a:rPr lang="en-US" b="1" dirty="0"/>
              <a:t>134 (2012) 2040–2048</a:t>
            </a:r>
            <a:endParaRPr lang="pt-BR" b="1" dirty="0"/>
          </a:p>
        </p:txBody>
      </p:sp>
      <p:sp>
        <p:nvSpPr>
          <p:cNvPr id="6" name="Retângulo 5"/>
          <p:cNvSpPr/>
          <p:nvPr/>
        </p:nvSpPr>
        <p:spPr>
          <a:xfrm>
            <a:off x="0" y="1530072"/>
            <a:ext cx="9144000" cy="5355312"/>
          </a:xfrm>
          <a:prstGeom prst="rect">
            <a:avLst/>
          </a:prstGeom>
        </p:spPr>
        <p:txBody>
          <a:bodyPr wrap="square">
            <a:spAutoFit/>
          </a:bodyPr>
          <a:lstStyle/>
          <a:p>
            <a:r>
              <a:rPr lang="en-US" b="1" dirty="0" err="1" smtClean="0">
                <a:solidFill>
                  <a:srgbClr val="00B050"/>
                </a:solidFill>
              </a:rPr>
              <a:t>Mariculture</a:t>
            </a:r>
            <a:r>
              <a:rPr lang="en-US" b="1" dirty="0" smtClean="0">
                <a:solidFill>
                  <a:srgbClr val="00B050"/>
                </a:solidFill>
              </a:rPr>
              <a:t> activity has increased its production along the Atlantic Coast of Brazil over the last years. </a:t>
            </a:r>
          </a:p>
          <a:p>
            <a:endParaRPr lang="en-US" b="1" dirty="0" smtClean="0">
              <a:solidFill>
                <a:srgbClr val="00B050"/>
              </a:solidFill>
            </a:endParaRPr>
          </a:p>
          <a:p>
            <a:r>
              <a:rPr lang="en-US" b="1" dirty="0" smtClean="0">
                <a:solidFill>
                  <a:srgbClr val="00B050"/>
                </a:solidFill>
              </a:rPr>
              <a:t>This protein source for human consumption may also represent risks due to the exposure to </a:t>
            </a:r>
            <a:r>
              <a:rPr lang="en-US" b="1" dirty="0" err="1" smtClean="0">
                <a:solidFill>
                  <a:srgbClr val="00B050"/>
                </a:solidFill>
              </a:rPr>
              <a:t>bioaccumulated</a:t>
            </a:r>
            <a:r>
              <a:rPr lang="en-US" b="1" dirty="0" smtClean="0">
                <a:solidFill>
                  <a:srgbClr val="00B050"/>
                </a:solidFill>
              </a:rPr>
              <a:t> contaminants in the tissues of organisms reared in polluted shallow waters. </a:t>
            </a:r>
          </a:p>
          <a:p>
            <a:endParaRPr lang="en-US" b="1" dirty="0" smtClean="0">
              <a:solidFill>
                <a:srgbClr val="00B050"/>
              </a:solidFill>
            </a:endParaRPr>
          </a:p>
          <a:p>
            <a:r>
              <a:rPr lang="en-US" b="1" dirty="0" smtClean="0">
                <a:solidFill>
                  <a:srgbClr val="00B050"/>
                </a:solidFill>
              </a:rPr>
              <a:t>This study evaluated the bioaccumulation of pesticides and dioxin-like compounds in two commercial </a:t>
            </a:r>
            <a:r>
              <a:rPr lang="en-US" b="1" dirty="0" smtClean="0"/>
              <a:t>marine bivalve species </a:t>
            </a:r>
            <a:r>
              <a:rPr lang="en-US" b="1" dirty="0" smtClean="0">
                <a:solidFill>
                  <a:srgbClr val="00B050"/>
                </a:solidFill>
              </a:rPr>
              <a:t>reared at different sites along the Rio de Janeiro State coast (SE-Brazil). </a:t>
            </a:r>
          </a:p>
          <a:p>
            <a:endParaRPr lang="en-US" b="1" dirty="0" smtClean="0">
              <a:solidFill>
                <a:srgbClr val="00B050"/>
              </a:solidFill>
            </a:endParaRPr>
          </a:p>
          <a:p>
            <a:r>
              <a:rPr lang="en-US" b="1" dirty="0" smtClean="0">
                <a:solidFill>
                  <a:srgbClr val="00B050"/>
                </a:solidFill>
              </a:rPr>
              <a:t>We observed distinct contamination profiles in bivalve tissues reared at each sampling site, which may be related to human activities historically developed in those areas. </a:t>
            </a:r>
          </a:p>
          <a:p>
            <a:endParaRPr lang="en-US" b="1" dirty="0" smtClean="0">
              <a:solidFill>
                <a:srgbClr val="00B050"/>
              </a:solidFill>
            </a:endParaRPr>
          </a:p>
          <a:p>
            <a:r>
              <a:rPr lang="en-US" b="1" dirty="0" smtClean="0">
                <a:solidFill>
                  <a:srgbClr val="00B050"/>
                </a:solidFill>
              </a:rPr>
              <a:t>A pronounced tendency for higher contamination levels in animals sampled in the last month of winter (September) is discussed as being likely due to environmental issues, rather than biological factors. </a:t>
            </a:r>
          </a:p>
          <a:p>
            <a:endParaRPr lang="en-US" b="1" dirty="0" smtClean="0">
              <a:solidFill>
                <a:srgbClr val="00B050"/>
              </a:solidFill>
            </a:endParaRPr>
          </a:p>
          <a:p>
            <a:r>
              <a:rPr lang="en-US" b="1" dirty="0" smtClean="0">
                <a:solidFill>
                  <a:srgbClr val="00B050"/>
                </a:solidFill>
              </a:rPr>
              <a:t>Based on Minimal Risk Level, Maximum Residue, Acceptable Daily Intake and Toxic Equivalent, bivalves are classified as safe for human consumption.</a:t>
            </a:r>
            <a:endParaRPr lang="pt-BR" b="1" dirty="0">
              <a:solidFill>
                <a:srgbClr val="00B05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798959"/>
            <a:ext cx="9144000" cy="5078313"/>
          </a:xfrm>
          <a:prstGeom prst="rect">
            <a:avLst/>
          </a:prstGeom>
        </p:spPr>
        <p:txBody>
          <a:bodyPr wrap="square">
            <a:spAutoFit/>
          </a:bodyPr>
          <a:lstStyle/>
          <a:p>
            <a:r>
              <a:rPr lang="en-US" sz="3600" b="1" dirty="0" smtClean="0">
                <a:solidFill>
                  <a:srgbClr val="FF0000"/>
                </a:solidFill>
              </a:rPr>
              <a:t>The samples were injected in a high resolution gas chromatograph coupled to a high resolution mass spectrometer (HRGC–HRMS) system (Thermo </a:t>
            </a:r>
            <a:r>
              <a:rPr lang="en-US" sz="3600" b="1" dirty="0" err="1" smtClean="0">
                <a:solidFill>
                  <a:srgbClr val="FF0000"/>
                </a:solidFill>
              </a:rPr>
              <a:t>Finnigan</a:t>
            </a:r>
            <a:r>
              <a:rPr lang="en-US" sz="3600" b="1" dirty="0" smtClean="0">
                <a:solidFill>
                  <a:srgbClr val="FF0000"/>
                </a:solidFill>
              </a:rPr>
              <a:t> MAT95 or MAT95S, Bremen, Germany).</a:t>
            </a:r>
          </a:p>
          <a:p>
            <a:endParaRPr lang="en-US" sz="3600" b="1" dirty="0" smtClean="0">
              <a:solidFill>
                <a:srgbClr val="FF0000"/>
              </a:solidFill>
            </a:endParaRPr>
          </a:p>
          <a:p>
            <a:r>
              <a:rPr lang="en-US" sz="3600" b="1" dirty="0" smtClean="0">
                <a:solidFill>
                  <a:srgbClr val="FF0000"/>
                </a:solidFill>
              </a:rPr>
              <a:t>The instrumental conditions were reported in a previous </a:t>
            </a:r>
            <a:r>
              <a:rPr lang="de-DE" sz="3600" b="1" dirty="0" smtClean="0">
                <a:solidFill>
                  <a:srgbClr val="FF0000"/>
                </a:solidFill>
              </a:rPr>
              <a:t>publication (Wang, Bi, Pfister, Henkelmann, Zhu, &amp; Schramm, </a:t>
            </a:r>
            <a:r>
              <a:rPr lang="pt-BR" sz="3600" b="1" dirty="0" smtClean="0">
                <a:solidFill>
                  <a:srgbClr val="FF0000"/>
                </a:solidFill>
              </a:rPr>
              <a:t>2009).</a:t>
            </a:r>
            <a:endParaRPr lang="pt-BR" sz="3600" b="1"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1200329"/>
          </a:xfrm>
          <a:prstGeom prst="rect">
            <a:avLst/>
          </a:prstGeom>
        </p:spPr>
        <p:txBody>
          <a:bodyPr wrap="square">
            <a:spAutoFit/>
          </a:bodyPr>
          <a:lstStyle/>
          <a:p>
            <a:r>
              <a:rPr lang="en-US" b="1" dirty="0" err="1"/>
              <a:t>Organochlorine</a:t>
            </a:r>
            <a:r>
              <a:rPr lang="en-US" b="1" dirty="0"/>
              <a:t> pesticides residues in feed and muscle of farmed Nile tilapia</a:t>
            </a:r>
          </a:p>
          <a:p>
            <a:r>
              <a:rPr lang="pt-BR" b="1" dirty="0" err="1"/>
              <a:t>from</a:t>
            </a:r>
            <a:r>
              <a:rPr lang="pt-BR" b="1" dirty="0"/>
              <a:t> </a:t>
            </a:r>
            <a:r>
              <a:rPr lang="pt-BR" b="1" dirty="0" err="1"/>
              <a:t>Brazilian</a:t>
            </a:r>
            <a:r>
              <a:rPr lang="pt-BR" b="1" dirty="0"/>
              <a:t> </a:t>
            </a:r>
            <a:r>
              <a:rPr lang="pt-BR" b="1" dirty="0" err="1"/>
              <a:t>fish</a:t>
            </a:r>
            <a:r>
              <a:rPr lang="pt-BR" b="1" dirty="0"/>
              <a:t> </a:t>
            </a:r>
            <a:r>
              <a:rPr lang="pt-BR" b="1" dirty="0" err="1" smtClean="0"/>
              <a:t>farms</a:t>
            </a:r>
            <a:endParaRPr lang="pt-BR" b="1" dirty="0" smtClean="0"/>
          </a:p>
          <a:p>
            <a:r>
              <a:rPr lang="pt-BR" dirty="0" smtClean="0"/>
              <a:t>Daniele </a:t>
            </a:r>
            <a:r>
              <a:rPr lang="pt-BR" dirty="0" err="1"/>
              <a:t>Botaro</a:t>
            </a:r>
            <a:r>
              <a:rPr lang="pt-BR" dirty="0"/>
              <a:t> </a:t>
            </a:r>
            <a:r>
              <a:rPr lang="pt-BR" baseline="30000" dirty="0"/>
              <a:t>a,⇑</a:t>
            </a:r>
            <a:r>
              <a:rPr lang="pt-BR" dirty="0"/>
              <a:t>, </a:t>
            </a:r>
            <a:r>
              <a:rPr lang="pt-BR" dirty="0" smtClean="0"/>
              <a:t> </a:t>
            </a:r>
            <a:r>
              <a:rPr lang="pt-BR" b="1" dirty="0" smtClean="0"/>
              <a:t>João </a:t>
            </a:r>
            <a:r>
              <a:rPr lang="pt-BR" b="1" dirty="0"/>
              <a:t>Paulo Machado </a:t>
            </a:r>
            <a:r>
              <a:rPr lang="pt-BR" b="1" dirty="0" err="1" smtClean="0"/>
              <a:t>Torres</a:t>
            </a:r>
            <a:r>
              <a:rPr lang="pt-BR" b="1" baseline="30000" dirty="0" err="1" smtClean="0"/>
              <a:t>a</a:t>
            </a:r>
            <a:r>
              <a:rPr lang="pt-BR" dirty="0"/>
              <a:t>, </a:t>
            </a:r>
            <a:r>
              <a:rPr lang="pt-BR" dirty="0" err="1" smtClean="0"/>
              <a:t>Olaf</a:t>
            </a:r>
            <a:r>
              <a:rPr lang="pt-BR" dirty="0" smtClean="0"/>
              <a:t> </a:t>
            </a:r>
            <a:r>
              <a:rPr lang="pt-BR" dirty="0" err="1" smtClean="0"/>
              <a:t>Malm</a:t>
            </a:r>
            <a:r>
              <a:rPr lang="pt-BR" baseline="30000" dirty="0" err="1" smtClean="0"/>
              <a:t>a</a:t>
            </a:r>
            <a:r>
              <a:rPr lang="pt-BR" dirty="0" smtClean="0"/>
              <a:t>, Mauro </a:t>
            </a:r>
            <a:r>
              <a:rPr lang="pt-BR" dirty="0"/>
              <a:t>Freitas Rebelo </a:t>
            </a:r>
            <a:r>
              <a:rPr lang="pt-BR" baseline="30000" dirty="0"/>
              <a:t>a</a:t>
            </a:r>
            <a:r>
              <a:rPr lang="pt-BR" dirty="0"/>
              <a:t>,</a:t>
            </a:r>
          </a:p>
          <a:p>
            <a:r>
              <a:rPr lang="de-DE" dirty="0"/>
              <a:t>Bernhard Henkelmann </a:t>
            </a:r>
            <a:r>
              <a:rPr lang="de-DE" baseline="30000" dirty="0"/>
              <a:t>b</a:t>
            </a:r>
            <a:r>
              <a:rPr lang="de-DE" dirty="0"/>
              <a:t>, </a:t>
            </a:r>
            <a:r>
              <a:rPr lang="de-DE" dirty="0" smtClean="0"/>
              <a:t>Karl-Werner </a:t>
            </a:r>
            <a:r>
              <a:rPr lang="de-DE" dirty="0"/>
              <a:t>Schramm </a:t>
            </a:r>
            <a:r>
              <a:rPr lang="de-DE" baseline="30000" dirty="0"/>
              <a:t>b,c</a:t>
            </a:r>
            <a:endParaRPr lang="pt-BR" baseline="30000" dirty="0"/>
          </a:p>
        </p:txBody>
      </p:sp>
      <p:sp>
        <p:nvSpPr>
          <p:cNvPr id="3" name="CaixaDeTexto 2"/>
          <p:cNvSpPr txBox="1"/>
          <p:nvPr/>
        </p:nvSpPr>
        <p:spPr>
          <a:xfrm>
            <a:off x="4100568" y="6525344"/>
            <a:ext cx="5043432" cy="369332"/>
          </a:xfrm>
          <a:prstGeom prst="rect">
            <a:avLst/>
          </a:prstGeom>
          <a:noFill/>
        </p:spPr>
        <p:txBody>
          <a:bodyPr wrap="none" rtlCol="0">
            <a:spAutoFit/>
          </a:bodyPr>
          <a:lstStyle/>
          <a:p>
            <a:r>
              <a:rPr lang="en-US" dirty="0"/>
              <a:t>Food and Chemical Toxicology </a:t>
            </a:r>
            <a:r>
              <a:rPr lang="en-US" b="1" dirty="0"/>
              <a:t>49 (2011) 2125–2130</a:t>
            </a:r>
            <a:endParaRPr lang="pt-BR" b="1" dirty="0"/>
          </a:p>
        </p:txBody>
      </p:sp>
      <p:sp>
        <p:nvSpPr>
          <p:cNvPr id="6" name="Retângulo 5"/>
          <p:cNvSpPr/>
          <p:nvPr/>
        </p:nvSpPr>
        <p:spPr>
          <a:xfrm>
            <a:off x="0" y="1124744"/>
            <a:ext cx="9144000" cy="5509200"/>
          </a:xfrm>
          <a:prstGeom prst="rect">
            <a:avLst/>
          </a:prstGeom>
        </p:spPr>
        <p:txBody>
          <a:bodyPr wrap="square">
            <a:spAutoFit/>
          </a:bodyPr>
          <a:lstStyle/>
          <a:p>
            <a:r>
              <a:rPr lang="en-US" sz="1600" b="1" dirty="0" err="1" smtClean="0">
                <a:solidFill>
                  <a:srgbClr val="FF0000"/>
                </a:solidFill>
              </a:rPr>
              <a:t>Organochlorine</a:t>
            </a:r>
            <a:r>
              <a:rPr lang="en-US" sz="1600" b="1" dirty="0" smtClean="0">
                <a:solidFill>
                  <a:srgbClr val="FF0000"/>
                </a:solidFill>
              </a:rPr>
              <a:t> pesticide (OCP) concentrations were determined in fish muscle and feed collected from four different fish farms in Brazil. Nile tilapia from two growth stages, juveniles and adults, collected at two intensive tanks farms (IT1 and IT2) and two net cage farms (NC1 and NC2), were analyzed by High Resolution Gas Chromatography/High Resolution Mass Spectrometry. </a:t>
            </a:r>
          </a:p>
          <a:p>
            <a:endParaRPr lang="en-US" sz="1600" b="1" dirty="0" smtClean="0">
              <a:solidFill>
                <a:srgbClr val="FF0000"/>
              </a:solidFill>
            </a:endParaRPr>
          </a:p>
          <a:p>
            <a:r>
              <a:rPr lang="en-US" sz="1600" b="1" dirty="0" smtClean="0">
                <a:solidFill>
                  <a:srgbClr val="FF0000"/>
                </a:solidFill>
              </a:rPr>
              <a:t>Pesticides were detected in almost all samples, but no samples exceeded international maximum limits for safe fish consumption. </a:t>
            </a:r>
          </a:p>
          <a:p>
            <a:endParaRPr lang="en-US" sz="1600" b="1" dirty="0">
              <a:solidFill>
                <a:srgbClr val="FF0000"/>
              </a:solidFill>
            </a:endParaRPr>
          </a:p>
          <a:p>
            <a:r>
              <a:rPr lang="en-US" sz="1600" b="1" dirty="0" smtClean="0">
                <a:solidFill>
                  <a:srgbClr val="FF0000"/>
                </a:solidFill>
              </a:rPr>
              <a:t>DDT and metabolites were the predominant pesticides in fish muscle, found in all fish samples, and </a:t>
            </a:r>
            <a:r>
              <a:rPr lang="en-US" sz="1600" b="1" dirty="0" err="1" smtClean="0">
                <a:solidFill>
                  <a:srgbClr val="FF0000"/>
                </a:solidFill>
              </a:rPr>
              <a:t>endosulfan</a:t>
            </a:r>
            <a:r>
              <a:rPr lang="en-US" sz="1600" b="1" dirty="0" smtClean="0">
                <a:solidFill>
                  <a:srgbClr val="FF0000"/>
                </a:solidFill>
              </a:rPr>
              <a:t> was the most predominant pesticide in feed, found in all feed samples.</a:t>
            </a:r>
          </a:p>
          <a:p>
            <a:endParaRPr lang="en-US" sz="1600" b="1" dirty="0" smtClean="0">
              <a:solidFill>
                <a:srgbClr val="FF0000"/>
              </a:solidFill>
            </a:endParaRPr>
          </a:p>
          <a:p>
            <a:r>
              <a:rPr lang="en-US" sz="1600" b="1" dirty="0" smtClean="0">
                <a:solidFill>
                  <a:srgbClr val="FF0000"/>
                </a:solidFill>
              </a:rPr>
              <a:t>No significant correlation (p &gt; 0.05) was observed between the different growth stages and OCP concentrations, although slightly higher OCP concentrations were observed in adults. Among the rearing systems, NC farmed fish presented higher lipid levels and, consequently, higher OCP concentrations than fish from IT farms. </a:t>
            </a:r>
          </a:p>
          <a:p>
            <a:endParaRPr lang="en-US" sz="1600" b="1" dirty="0">
              <a:solidFill>
                <a:srgbClr val="FF0000"/>
              </a:solidFill>
            </a:endParaRPr>
          </a:p>
          <a:p>
            <a:r>
              <a:rPr lang="en-US" sz="1600" b="1" dirty="0" smtClean="0">
                <a:solidFill>
                  <a:srgbClr val="FF0000"/>
                </a:solidFill>
              </a:rPr>
              <a:t>Some OCPs (HCHs, </a:t>
            </a:r>
            <a:r>
              <a:rPr lang="en-US" sz="1600" b="1" dirty="0" err="1" smtClean="0">
                <a:solidFill>
                  <a:srgbClr val="FF0000"/>
                </a:solidFill>
              </a:rPr>
              <a:t>aldrin</a:t>
            </a:r>
            <a:r>
              <a:rPr lang="en-US" sz="1600" b="1" dirty="0" smtClean="0">
                <a:solidFill>
                  <a:srgbClr val="FF0000"/>
                </a:solidFill>
              </a:rPr>
              <a:t>, </a:t>
            </a:r>
            <a:r>
              <a:rPr lang="en-US" sz="1600" b="1" dirty="0" err="1" smtClean="0">
                <a:solidFill>
                  <a:srgbClr val="FF0000"/>
                </a:solidFill>
              </a:rPr>
              <a:t>dieldrin</a:t>
            </a:r>
            <a:r>
              <a:rPr lang="en-US" sz="1600" b="1" dirty="0" smtClean="0">
                <a:solidFill>
                  <a:srgbClr val="FF0000"/>
                </a:solidFill>
              </a:rPr>
              <a:t> and </a:t>
            </a:r>
            <a:r>
              <a:rPr lang="en-US" sz="1600" b="1" dirty="0" err="1" smtClean="0">
                <a:solidFill>
                  <a:srgbClr val="FF0000"/>
                </a:solidFill>
              </a:rPr>
              <a:t>endrin</a:t>
            </a:r>
            <a:r>
              <a:rPr lang="en-US" sz="1600" b="1" dirty="0" smtClean="0">
                <a:solidFill>
                  <a:srgbClr val="FF0000"/>
                </a:solidFill>
              </a:rPr>
              <a:t>) presented strong positive correlations (p &lt; 0.05) between feed and fish muscle concentrations, while others (DDTs, </a:t>
            </a:r>
            <a:r>
              <a:rPr lang="en-US" sz="1600" b="1" dirty="0" err="1" smtClean="0">
                <a:solidFill>
                  <a:srgbClr val="FF0000"/>
                </a:solidFill>
              </a:rPr>
              <a:t>mirex</a:t>
            </a:r>
            <a:r>
              <a:rPr lang="en-US" sz="1600" b="1" dirty="0" smtClean="0">
                <a:solidFill>
                  <a:srgbClr val="FF0000"/>
                </a:solidFill>
              </a:rPr>
              <a:t>, chlordane, HCB and </a:t>
            </a:r>
            <a:r>
              <a:rPr lang="en-US" sz="1600" b="1" dirty="0" err="1" smtClean="0">
                <a:solidFill>
                  <a:srgbClr val="FF0000"/>
                </a:solidFill>
              </a:rPr>
              <a:t>endosulfan</a:t>
            </a:r>
            <a:r>
              <a:rPr lang="en-US" sz="1600" b="1" dirty="0" smtClean="0">
                <a:solidFill>
                  <a:srgbClr val="FF0000"/>
                </a:solidFill>
              </a:rPr>
              <a:t>) presented no correlation. </a:t>
            </a:r>
          </a:p>
          <a:p>
            <a:endParaRPr lang="en-US" sz="1600" b="1" dirty="0">
              <a:solidFill>
                <a:srgbClr val="FF0000"/>
              </a:solidFill>
            </a:endParaRPr>
          </a:p>
          <a:p>
            <a:r>
              <a:rPr lang="en-US" sz="1600" b="1" dirty="0" smtClean="0">
                <a:solidFill>
                  <a:srgbClr val="FF0000"/>
                </a:solidFill>
              </a:rPr>
              <a:t>However, the low levels of the sum of contaminants found in most of the feed samples may explain the low contaminant </a:t>
            </a:r>
            <a:r>
              <a:rPr lang="pt-BR" sz="1600" b="1" dirty="0" err="1" smtClean="0">
                <a:solidFill>
                  <a:srgbClr val="FF0000"/>
                </a:solidFill>
              </a:rPr>
              <a:t>levels</a:t>
            </a:r>
            <a:r>
              <a:rPr lang="pt-BR" sz="1600" b="1" dirty="0" smtClean="0">
                <a:solidFill>
                  <a:srgbClr val="FF0000"/>
                </a:solidFill>
              </a:rPr>
              <a:t> in </a:t>
            </a:r>
            <a:r>
              <a:rPr lang="pt-BR" sz="1600" b="1" dirty="0" err="1" smtClean="0">
                <a:solidFill>
                  <a:srgbClr val="FF0000"/>
                </a:solidFill>
              </a:rPr>
              <a:t>fish</a:t>
            </a:r>
            <a:r>
              <a:rPr lang="pt-BR" sz="1600" b="1" dirty="0" smtClean="0">
                <a:solidFill>
                  <a:srgbClr val="FF0000"/>
                </a:solidFill>
              </a:rPr>
              <a:t> </a:t>
            </a:r>
            <a:r>
              <a:rPr lang="pt-BR" sz="1600" b="1" dirty="0" err="1" smtClean="0">
                <a:solidFill>
                  <a:srgbClr val="FF0000"/>
                </a:solidFill>
              </a:rPr>
              <a:t>tissue</a:t>
            </a:r>
            <a:r>
              <a:rPr lang="pt-BR" sz="1600" b="1" dirty="0" smtClean="0">
                <a:solidFill>
                  <a:srgbClr val="FF0000"/>
                </a:solidFill>
              </a:rPr>
              <a:t>.</a:t>
            </a:r>
            <a:endParaRPr lang="pt-BR" sz="1600" b="1"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548680"/>
            <a:ext cx="9144000" cy="5632311"/>
          </a:xfrm>
          <a:prstGeom prst="rect">
            <a:avLst/>
          </a:prstGeom>
        </p:spPr>
        <p:txBody>
          <a:bodyPr wrap="square">
            <a:spAutoFit/>
          </a:bodyPr>
          <a:lstStyle/>
          <a:p>
            <a:pPr algn="ctr"/>
            <a:r>
              <a:rPr lang="en-US" sz="2400" b="1" dirty="0">
                <a:solidFill>
                  <a:srgbClr val="00B050"/>
                </a:solidFill>
              </a:rPr>
              <a:t>For OCP determination a GC–MS system consisting of an Agilent 6890 gas </a:t>
            </a:r>
            <a:r>
              <a:rPr lang="en-US" sz="2400" b="1" dirty="0" smtClean="0">
                <a:solidFill>
                  <a:srgbClr val="00B050"/>
                </a:solidFill>
              </a:rPr>
              <a:t>chromatograph coupled </a:t>
            </a:r>
            <a:r>
              <a:rPr lang="en-US" sz="2400" b="1" dirty="0">
                <a:solidFill>
                  <a:srgbClr val="00B050"/>
                </a:solidFill>
              </a:rPr>
              <a:t>to a </a:t>
            </a:r>
            <a:r>
              <a:rPr lang="en-US" sz="2400" b="1" dirty="0" err="1">
                <a:solidFill>
                  <a:srgbClr val="00B050"/>
                </a:solidFill>
              </a:rPr>
              <a:t>Finnigan</a:t>
            </a:r>
            <a:r>
              <a:rPr lang="en-US" sz="2400" b="1" dirty="0">
                <a:solidFill>
                  <a:srgbClr val="00B050"/>
                </a:solidFill>
              </a:rPr>
              <a:t> MAT 95 (Thermo) mass spectrometer </a:t>
            </a:r>
            <a:r>
              <a:rPr lang="en-US" sz="2400" b="1" dirty="0" smtClean="0">
                <a:solidFill>
                  <a:srgbClr val="00B050"/>
                </a:solidFill>
              </a:rPr>
              <a:t>was employed</a:t>
            </a:r>
            <a:r>
              <a:rPr lang="en-US" sz="2400" b="1" dirty="0">
                <a:solidFill>
                  <a:srgbClr val="00B050"/>
                </a:solidFill>
              </a:rPr>
              <a:t>. </a:t>
            </a:r>
            <a:endParaRPr lang="en-US" sz="2400" b="1" dirty="0" smtClean="0">
              <a:solidFill>
                <a:srgbClr val="00B050"/>
              </a:solidFill>
            </a:endParaRPr>
          </a:p>
          <a:p>
            <a:pPr algn="ctr"/>
            <a:endParaRPr lang="en-US" sz="2400" b="1" dirty="0" smtClean="0">
              <a:solidFill>
                <a:srgbClr val="00B050"/>
              </a:solidFill>
            </a:endParaRPr>
          </a:p>
          <a:p>
            <a:pPr algn="ctr"/>
            <a:r>
              <a:rPr lang="en-US" sz="2400" b="1" dirty="0" smtClean="0">
                <a:solidFill>
                  <a:srgbClr val="00B050"/>
                </a:solidFill>
              </a:rPr>
              <a:t>The </a:t>
            </a:r>
            <a:r>
              <a:rPr lang="en-US" sz="2400" b="1" dirty="0">
                <a:solidFill>
                  <a:srgbClr val="00B050"/>
                </a:solidFill>
              </a:rPr>
              <a:t>GC was equipped with an Rtx-Dioxin2 capillary column, with a</a:t>
            </a:r>
          </a:p>
          <a:p>
            <a:pPr algn="ctr"/>
            <a:r>
              <a:rPr lang="en-US" sz="2400" b="1" dirty="0">
                <a:solidFill>
                  <a:srgbClr val="00B050"/>
                </a:solidFill>
              </a:rPr>
              <a:t>length of 40 m, ID of 0.18 mm and 0.18 lm film thickness (</a:t>
            </a:r>
            <a:r>
              <a:rPr lang="en-US" sz="2400" b="1" dirty="0" err="1">
                <a:solidFill>
                  <a:srgbClr val="00B050"/>
                </a:solidFill>
              </a:rPr>
              <a:t>Restek</a:t>
            </a:r>
            <a:r>
              <a:rPr lang="en-US" sz="2400" b="1" dirty="0">
                <a:solidFill>
                  <a:srgbClr val="00B050"/>
                </a:solidFill>
              </a:rPr>
              <a:t> GmbH, </a:t>
            </a:r>
            <a:r>
              <a:rPr lang="en-US" sz="2400" b="1" dirty="0" err="1">
                <a:solidFill>
                  <a:srgbClr val="00B050"/>
                </a:solidFill>
              </a:rPr>
              <a:t>Sulzbach</a:t>
            </a:r>
            <a:r>
              <a:rPr lang="en-US" sz="2400" b="1" dirty="0" smtClean="0">
                <a:solidFill>
                  <a:srgbClr val="00B050"/>
                </a:solidFill>
              </a:rPr>
              <a:t>, Germany).</a:t>
            </a:r>
          </a:p>
          <a:p>
            <a:pPr algn="ctr"/>
            <a:endParaRPr lang="en-US" sz="2400" b="1" dirty="0">
              <a:solidFill>
                <a:srgbClr val="00B050"/>
              </a:solidFill>
            </a:endParaRPr>
          </a:p>
          <a:p>
            <a:pPr algn="ctr"/>
            <a:r>
              <a:rPr lang="en-US" sz="2400" b="1" dirty="0" smtClean="0">
                <a:solidFill>
                  <a:srgbClr val="00B050"/>
                </a:solidFill>
              </a:rPr>
              <a:t> </a:t>
            </a:r>
            <a:r>
              <a:rPr lang="en-US" sz="2400" b="1" dirty="0">
                <a:solidFill>
                  <a:srgbClr val="00B050"/>
                </a:solidFill>
              </a:rPr>
              <a:t>The gas chromatography oven was programmed as follows: initial </a:t>
            </a:r>
            <a:r>
              <a:rPr lang="en-US" sz="2400" b="1" dirty="0" smtClean="0">
                <a:solidFill>
                  <a:srgbClr val="00B050"/>
                </a:solidFill>
              </a:rPr>
              <a:t>temperature 60 </a:t>
            </a:r>
            <a:r>
              <a:rPr lang="en-US" sz="2400" b="1" dirty="0">
                <a:solidFill>
                  <a:srgbClr val="00B050"/>
                </a:solidFill>
              </a:rPr>
              <a:t>C, held for 1.5 min, 25 C min1, increased to 140 C at 8 C min1, </a:t>
            </a:r>
            <a:r>
              <a:rPr lang="en-US" sz="2400" b="1" dirty="0" smtClean="0">
                <a:solidFill>
                  <a:srgbClr val="00B050"/>
                </a:solidFill>
              </a:rPr>
              <a:t>increased to </a:t>
            </a:r>
            <a:r>
              <a:rPr lang="en-US" sz="2400" b="1" dirty="0">
                <a:solidFill>
                  <a:srgbClr val="00B050"/>
                </a:solidFill>
              </a:rPr>
              <a:t>300 C and held for 20 min. </a:t>
            </a:r>
            <a:endParaRPr lang="en-US" sz="2400" b="1" dirty="0" smtClean="0">
              <a:solidFill>
                <a:srgbClr val="00B050"/>
              </a:solidFill>
            </a:endParaRPr>
          </a:p>
          <a:p>
            <a:pPr algn="ctr"/>
            <a:endParaRPr lang="en-US" sz="2400" b="1" dirty="0" smtClean="0">
              <a:solidFill>
                <a:srgbClr val="00B050"/>
              </a:solidFill>
            </a:endParaRPr>
          </a:p>
          <a:p>
            <a:pPr algn="ctr"/>
            <a:r>
              <a:rPr lang="en-US" sz="2400" b="1" dirty="0" smtClean="0">
                <a:solidFill>
                  <a:srgbClr val="00B050"/>
                </a:solidFill>
              </a:rPr>
              <a:t>The </a:t>
            </a:r>
            <a:r>
              <a:rPr lang="en-US" sz="2400" b="1" dirty="0">
                <a:solidFill>
                  <a:srgbClr val="00B050"/>
                </a:solidFill>
              </a:rPr>
              <a:t>mass spectrometer was </a:t>
            </a:r>
            <a:r>
              <a:rPr lang="en-US" sz="2400" b="1" dirty="0" smtClean="0">
                <a:solidFill>
                  <a:srgbClr val="00B050"/>
                </a:solidFill>
              </a:rPr>
              <a:t>programmed with </a:t>
            </a:r>
            <a:r>
              <a:rPr lang="en-US" sz="2400" b="1" dirty="0">
                <a:solidFill>
                  <a:srgbClr val="00B050"/>
                </a:solidFill>
              </a:rPr>
              <a:t>ionization mode of electron impact (50 </a:t>
            </a:r>
            <a:r>
              <a:rPr lang="en-US" sz="2400" b="1" dirty="0" err="1">
                <a:solidFill>
                  <a:srgbClr val="00B050"/>
                </a:solidFill>
              </a:rPr>
              <a:t>eV</a:t>
            </a:r>
            <a:r>
              <a:rPr lang="en-US" sz="2400" b="1" dirty="0">
                <a:solidFill>
                  <a:srgbClr val="00B050"/>
                </a:solidFill>
              </a:rPr>
              <a:t>, 260 C); resolution &gt;9000 </a:t>
            </a:r>
            <a:r>
              <a:rPr lang="en-US" sz="2400" b="1" dirty="0" smtClean="0">
                <a:solidFill>
                  <a:srgbClr val="00B050"/>
                </a:solidFill>
              </a:rPr>
              <a:t>and </a:t>
            </a:r>
            <a:r>
              <a:rPr lang="pt-BR" sz="2400" b="1" dirty="0" smtClean="0">
                <a:solidFill>
                  <a:srgbClr val="00B050"/>
                </a:solidFill>
              </a:rPr>
              <a:t>SIM </a:t>
            </a:r>
            <a:r>
              <a:rPr lang="pt-BR" sz="2400" b="1" dirty="0" err="1">
                <a:solidFill>
                  <a:srgbClr val="00B050"/>
                </a:solidFill>
              </a:rPr>
              <a:t>mode</a:t>
            </a:r>
            <a:r>
              <a:rPr lang="pt-BR" sz="2400" b="1" dirty="0">
                <a:solidFill>
                  <a:srgbClr val="00B050"/>
                </a:solidFill>
              </a:rPr>
              <a:t> </a:t>
            </a:r>
            <a:r>
              <a:rPr lang="pt-BR" sz="2400" b="1" dirty="0" err="1">
                <a:solidFill>
                  <a:srgbClr val="00B050"/>
                </a:solidFill>
              </a:rPr>
              <a:t>detection</a:t>
            </a:r>
            <a:r>
              <a:rPr lang="pt-BR" sz="2400" b="1" dirty="0">
                <a:solidFill>
                  <a:srgbClr val="00B05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6606480" cy="923330"/>
          </a:xfrm>
          <a:prstGeom prst="rect">
            <a:avLst/>
          </a:prstGeom>
        </p:spPr>
        <p:txBody>
          <a:bodyPr wrap="square">
            <a:spAutoFit/>
          </a:bodyPr>
          <a:lstStyle/>
          <a:p>
            <a:endParaRPr lang="pt-BR" dirty="0"/>
          </a:p>
          <a:p>
            <a:r>
              <a:rPr lang="en-US" dirty="0"/>
              <a:t> </a:t>
            </a:r>
            <a:r>
              <a:rPr lang="en-US" b="1" dirty="0"/>
              <a:t>FEEDING ECOLOGY OF MARINE MAMMALS: METHODS OF STUDY. </a:t>
            </a:r>
            <a:endParaRPr lang="en-US" b="1" dirty="0" smtClean="0"/>
          </a:p>
          <a:p>
            <a:r>
              <a:rPr lang="pt-BR" i="1" dirty="0" smtClean="0"/>
              <a:t> </a:t>
            </a:r>
            <a:r>
              <a:rPr lang="pt-BR" i="1" dirty="0"/>
              <a:t>Tatiana Lemos Bisi</a:t>
            </a:r>
            <a:r>
              <a:rPr lang="pt-BR" i="1" baseline="30000" dirty="0"/>
              <a:t>1,2,3*, </a:t>
            </a:r>
            <a:r>
              <a:rPr lang="pt-BR" i="1" dirty="0" smtClean="0"/>
              <a:t>José </a:t>
            </a:r>
            <a:r>
              <a:rPr lang="pt-BR" i="1" dirty="0" err="1"/>
              <a:t>Lailson</a:t>
            </a:r>
            <a:r>
              <a:rPr lang="pt-BR" i="1" dirty="0"/>
              <a:t>-Brito</a:t>
            </a:r>
            <a:r>
              <a:rPr lang="pt-BR" i="1" baseline="30000" dirty="0"/>
              <a:t>3</a:t>
            </a:r>
            <a:r>
              <a:rPr lang="pt-BR" i="1" dirty="0"/>
              <a:t> </a:t>
            </a:r>
            <a:r>
              <a:rPr lang="pt-BR" i="1" dirty="0" smtClean="0"/>
              <a:t>&amp; </a:t>
            </a:r>
            <a:r>
              <a:rPr lang="pt-BR" i="1" dirty="0" err="1" smtClean="0"/>
              <a:t>Olaf</a:t>
            </a:r>
            <a:r>
              <a:rPr lang="pt-BR" i="1" dirty="0" smtClean="0"/>
              <a:t> </a:t>
            </a:r>
            <a:r>
              <a:rPr lang="pt-BR" i="1" dirty="0"/>
              <a:t>Malm</a:t>
            </a:r>
            <a:r>
              <a:rPr lang="pt-BR" i="1" baseline="30000" dirty="0"/>
              <a:t>2</a:t>
            </a:r>
            <a:r>
              <a:rPr lang="pt-BR" i="1" dirty="0"/>
              <a:t> </a:t>
            </a:r>
          </a:p>
        </p:txBody>
      </p:sp>
      <p:sp>
        <p:nvSpPr>
          <p:cNvPr id="3" name="CaixaDeTexto 2"/>
          <p:cNvSpPr txBox="1"/>
          <p:nvPr/>
        </p:nvSpPr>
        <p:spPr>
          <a:xfrm>
            <a:off x="4657" y="6095037"/>
            <a:ext cx="9751919" cy="646331"/>
          </a:xfrm>
          <a:prstGeom prst="rect">
            <a:avLst/>
          </a:prstGeom>
          <a:noFill/>
        </p:spPr>
        <p:txBody>
          <a:bodyPr wrap="square" rtlCol="0">
            <a:spAutoFit/>
          </a:bodyPr>
          <a:lstStyle/>
          <a:p>
            <a:endParaRPr lang="pt-BR" dirty="0"/>
          </a:p>
          <a:p>
            <a:r>
              <a:rPr lang="pt-BR" dirty="0"/>
              <a:t> </a:t>
            </a:r>
            <a:r>
              <a:rPr lang="pt-BR" i="1" dirty="0" err="1"/>
              <a:t>Oecologia</a:t>
            </a:r>
            <a:r>
              <a:rPr lang="pt-BR" i="1" dirty="0"/>
              <a:t> </a:t>
            </a:r>
            <a:r>
              <a:rPr lang="pt-BR" i="1" dirty="0" err="1" smtClean="0"/>
              <a:t>Australis</a:t>
            </a:r>
            <a:r>
              <a:rPr lang="pt-BR" i="1" dirty="0" smtClean="0"/>
              <a:t> </a:t>
            </a:r>
            <a:r>
              <a:rPr lang="pt-BR" b="1" dirty="0" smtClean="0"/>
              <a:t>16(2</a:t>
            </a:r>
            <a:r>
              <a:rPr lang="pt-BR" b="1" dirty="0"/>
              <a:t>): 210-234, Junho </a:t>
            </a:r>
            <a:r>
              <a:rPr lang="pt-BR" b="1" dirty="0" smtClean="0"/>
              <a:t>2012 </a:t>
            </a:r>
            <a:r>
              <a:rPr lang="pt-BR" dirty="0" smtClean="0"/>
              <a:t>http://dx.doi.org/10.4257/</a:t>
            </a:r>
            <a:r>
              <a:rPr lang="pt-BR" dirty="0" err="1" smtClean="0"/>
              <a:t>oeco</a:t>
            </a:r>
            <a:r>
              <a:rPr lang="pt-BR" dirty="0" smtClean="0"/>
              <a:t>.2012.1602.04</a:t>
            </a:r>
            <a:endParaRPr lang="pt-BR" dirty="0"/>
          </a:p>
        </p:txBody>
      </p:sp>
      <p:sp>
        <p:nvSpPr>
          <p:cNvPr id="5" name="CaixaDeTexto 4"/>
          <p:cNvSpPr txBox="1"/>
          <p:nvPr/>
        </p:nvSpPr>
        <p:spPr>
          <a:xfrm>
            <a:off x="107504" y="764704"/>
            <a:ext cx="9036496" cy="5816977"/>
          </a:xfrm>
          <a:prstGeom prst="rect">
            <a:avLst/>
          </a:prstGeom>
          <a:noFill/>
        </p:spPr>
        <p:txBody>
          <a:bodyPr wrap="square" rtlCol="0">
            <a:spAutoFit/>
          </a:bodyPr>
          <a:lstStyle/>
          <a:p>
            <a:endParaRPr lang="pt-BR" dirty="0"/>
          </a:p>
          <a:p>
            <a:r>
              <a:rPr lang="en-US" sz="1600" b="1" dirty="0" smtClean="0">
                <a:solidFill>
                  <a:srgbClr val="00B050"/>
                </a:solidFill>
              </a:rPr>
              <a:t>Marine </a:t>
            </a:r>
            <a:r>
              <a:rPr lang="en-US" sz="1600" b="1" dirty="0">
                <a:solidFill>
                  <a:srgbClr val="00B050"/>
                </a:solidFill>
              </a:rPr>
              <a:t>mammals feed on a wide variety of preys from distinct </a:t>
            </a:r>
            <a:r>
              <a:rPr lang="en-US" sz="1600" b="1" dirty="0" err="1">
                <a:solidFill>
                  <a:srgbClr val="00B050"/>
                </a:solidFill>
              </a:rPr>
              <a:t>trophic</a:t>
            </a:r>
            <a:r>
              <a:rPr lang="en-US" sz="1600" b="1" dirty="0">
                <a:solidFill>
                  <a:srgbClr val="00B050"/>
                </a:solidFill>
              </a:rPr>
              <a:t> levels, occupying different niches in short and in long food chains. Studies on feeding ecology of </a:t>
            </a:r>
            <a:r>
              <a:rPr lang="en-US" sz="1600" b="1" dirty="0"/>
              <a:t>marine mammals </a:t>
            </a:r>
            <a:r>
              <a:rPr lang="en-US" sz="1600" b="1" dirty="0">
                <a:solidFill>
                  <a:srgbClr val="00B050"/>
                </a:solidFill>
              </a:rPr>
              <a:t>are important to understand their </a:t>
            </a:r>
            <a:r>
              <a:rPr lang="en-US" sz="1600" b="1" dirty="0" err="1">
                <a:solidFill>
                  <a:srgbClr val="00B050"/>
                </a:solidFill>
              </a:rPr>
              <a:t>trophic</a:t>
            </a:r>
            <a:r>
              <a:rPr lang="en-US" sz="1600" b="1" dirty="0">
                <a:solidFill>
                  <a:srgbClr val="00B050"/>
                </a:solidFill>
              </a:rPr>
              <a:t> relationships, as well as assessing their </a:t>
            </a:r>
            <a:r>
              <a:rPr lang="en-US" sz="1600" b="1" dirty="0" err="1">
                <a:solidFill>
                  <a:srgbClr val="00B050"/>
                </a:solidFill>
              </a:rPr>
              <a:t>trophic</a:t>
            </a:r>
            <a:r>
              <a:rPr lang="en-US" sz="1600" b="1" dirty="0">
                <a:solidFill>
                  <a:srgbClr val="00B050"/>
                </a:solidFill>
              </a:rPr>
              <a:t> levels in a food web. These investigations contribute for a better comprehension of </a:t>
            </a:r>
            <a:r>
              <a:rPr lang="en-US" sz="1600" b="1" dirty="0" err="1">
                <a:solidFill>
                  <a:srgbClr val="00B050"/>
                </a:solidFill>
              </a:rPr>
              <a:t>trophic</a:t>
            </a:r>
            <a:r>
              <a:rPr lang="en-US" sz="1600" b="1" dirty="0">
                <a:solidFill>
                  <a:srgbClr val="00B050"/>
                </a:solidFill>
              </a:rPr>
              <a:t> structure, energy flow and function of the marine ecosystems. </a:t>
            </a:r>
            <a:endParaRPr lang="en-US" sz="1600" b="1" dirty="0" smtClean="0">
              <a:solidFill>
                <a:srgbClr val="00B050"/>
              </a:solidFill>
            </a:endParaRPr>
          </a:p>
          <a:p>
            <a:r>
              <a:rPr lang="en-US" sz="1600" b="1" dirty="0" smtClean="0">
                <a:solidFill>
                  <a:srgbClr val="00B050"/>
                </a:solidFill>
              </a:rPr>
              <a:t>The </a:t>
            </a:r>
            <a:r>
              <a:rPr lang="en-US" sz="1600" b="1" dirty="0">
                <a:solidFill>
                  <a:srgbClr val="00B050"/>
                </a:solidFill>
              </a:rPr>
              <a:t>goal of this review is to present the main methods used in studies of </a:t>
            </a:r>
            <a:r>
              <a:rPr lang="en-US" sz="1600" b="1" dirty="0" err="1">
                <a:solidFill>
                  <a:srgbClr val="00B050"/>
                </a:solidFill>
              </a:rPr>
              <a:t>trophic</a:t>
            </a:r>
            <a:r>
              <a:rPr lang="en-US" sz="1600" b="1" dirty="0">
                <a:solidFill>
                  <a:srgbClr val="00B050"/>
                </a:solidFill>
              </a:rPr>
              <a:t> ecology of marine mammals, including requirements to their applications, information that can be generated, as well as their limitations. The more conventional method, also the older one, is the analysis of stomach contents and feces. The importance of this tool is to provide the </a:t>
            </a:r>
            <a:r>
              <a:rPr lang="en-US" sz="1600" b="1" dirty="0" smtClean="0">
                <a:solidFill>
                  <a:srgbClr val="00B050"/>
                </a:solidFill>
              </a:rPr>
              <a:t>prey </a:t>
            </a:r>
            <a:r>
              <a:rPr lang="en-US" sz="1600" b="1" dirty="0">
                <a:solidFill>
                  <a:srgbClr val="00B050"/>
                </a:solidFill>
              </a:rPr>
              <a:t>species identification and the estimative of its biomass. </a:t>
            </a:r>
            <a:endParaRPr lang="en-US" sz="1600" b="1" dirty="0" smtClean="0">
              <a:solidFill>
                <a:srgbClr val="00B050"/>
              </a:solidFill>
            </a:endParaRPr>
          </a:p>
          <a:p>
            <a:r>
              <a:rPr lang="en-US" sz="1600" b="1" dirty="0" smtClean="0">
                <a:solidFill>
                  <a:srgbClr val="00B050"/>
                </a:solidFill>
              </a:rPr>
              <a:t>These </a:t>
            </a:r>
            <a:r>
              <a:rPr lang="en-US" sz="1600" b="1" dirty="0">
                <a:solidFill>
                  <a:srgbClr val="00B050"/>
                </a:solidFill>
              </a:rPr>
              <a:t>features turn this into a useful tool to be also used as baseline for the other methods. Recently, two methods have been raised involving </a:t>
            </a:r>
            <a:r>
              <a:rPr lang="en-US" sz="1600" b="1" dirty="0"/>
              <a:t>stable isotope </a:t>
            </a:r>
            <a:r>
              <a:rPr lang="en-US" sz="1600" b="1" dirty="0">
                <a:solidFill>
                  <a:srgbClr val="00B050"/>
                </a:solidFill>
              </a:rPr>
              <a:t>and </a:t>
            </a:r>
            <a:r>
              <a:rPr lang="en-US" sz="1600" b="1" dirty="0"/>
              <a:t>fatty acid</a:t>
            </a:r>
            <a:r>
              <a:rPr lang="en-US" sz="1600" b="1" dirty="0">
                <a:solidFill>
                  <a:srgbClr val="00B050"/>
                </a:solidFill>
              </a:rPr>
              <a:t>. Both techniques are based on the fact that the isotopic and the fatty acid signature of the consumer reflect those of its preys in a predictable way, which allows investigations on marine mammal foraging in temporal and geographical scales. </a:t>
            </a:r>
            <a:endParaRPr lang="en-US" sz="1600" b="1" dirty="0" smtClean="0">
              <a:solidFill>
                <a:srgbClr val="00B050"/>
              </a:solidFill>
            </a:endParaRPr>
          </a:p>
          <a:p>
            <a:r>
              <a:rPr lang="en-US" sz="1600" b="1" dirty="0" smtClean="0">
                <a:solidFill>
                  <a:srgbClr val="00B050"/>
                </a:solidFill>
              </a:rPr>
              <a:t>However</a:t>
            </a:r>
            <a:r>
              <a:rPr lang="en-US" sz="1600" b="1" dirty="0">
                <a:solidFill>
                  <a:srgbClr val="00B050"/>
                </a:solidFill>
              </a:rPr>
              <a:t>, both methods present some limitations characterized by the fact that they do not allow identification of the consumed species, as well as by the necessity of previous knowledge on prey fatty acid signature or isotopic ratio. In fact, none of the three methods answer all questions regarding feeding ecology and </a:t>
            </a:r>
            <a:r>
              <a:rPr lang="en-US" sz="1600" b="1" dirty="0" err="1">
                <a:solidFill>
                  <a:srgbClr val="00B050"/>
                </a:solidFill>
              </a:rPr>
              <a:t>trophic</a:t>
            </a:r>
            <a:r>
              <a:rPr lang="en-US" sz="1600" b="1" dirty="0">
                <a:solidFill>
                  <a:srgbClr val="00B050"/>
                </a:solidFill>
              </a:rPr>
              <a:t> relationships of marine mammal. They do constitute complementary tools that should be simultaneously used wherever possible. Besides, </a:t>
            </a:r>
            <a:r>
              <a:rPr lang="en-US" sz="1600" b="1" dirty="0" err="1"/>
              <a:t>micropollutants</a:t>
            </a:r>
            <a:r>
              <a:rPr lang="en-US" sz="1600" b="1" dirty="0">
                <a:solidFill>
                  <a:srgbClr val="00B050"/>
                </a:solidFill>
              </a:rPr>
              <a:t> concentrations and patterns may provide additional information regarding diet and feeding habits of marine mammals.</a:t>
            </a:r>
            <a:endParaRPr lang="pt-BR" sz="1600" b="1" dirty="0" smtClean="0">
              <a:solidFill>
                <a:srgbClr val="00B050"/>
              </a:solidFill>
            </a:endParaRPr>
          </a:p>
          <a:p>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5016" cy="2646878"/>
          </a:xfrm>
          <a:prstGeom prst="rect">
            <a:avLst/>
          </a:prstGeom>
        </p:spPr>
        <p:txBody>
          <a:bodyPr wrap="square">
            <a:spAutoFit/>
          </a:bodyPr>
          <a:lstStyle/>
          <a:p>
            <a:r>
              <a:rPr lang="en-US" sz="2000" b="1" dirty="0"/>
              <a:t>Thorough analysis of </a:t>
            </a:r>
            <a:r>
              <a:rPr lang="en-US" sz="2000" b="1" dirty="0" err="1"/>
              <a:t>polyhalogenated</a:t>
            </a:r>
            <a:r>
              <a:rPr lang="en-US" sz="2000" b="1" dirty="0"/>
              <a:t> </a:t>
            </a:r>
            <a:r>
              <a:rPr lang="en-US" sz="2000" b="1" dirty="0" smtClean="0"/>
              <a:t>compounds in </a:t>
            </a:r>
            <a:r>
              <a:rPr lang="en-US" sz="2000" b="1" dirty="0"/>
              <a:t>ray liver samples off the coast of Rio de Janeiro, </a:t>
            </a:r>
            <a:r>
              <a:rPr lang="en-US" sz="2000" b="1" dirty="0" smtClean="0"/>
              <a:t>Brazil</a:t>
            </a:r>
          </a:p>
          <a:p>
            <a:endParaRPr lang="pt-BR" dirty="0" smtClean="0"/>
          </a:p>
          <a:p>
            <a:r>
              <a:rPr lang="pt-BR" dirty="0" smtClean="0"/>
              <a:t>Natalie </a:t>
            </a:r>
            <a:r>
              <a:rPr lang="pt-BR" dirty="0" err="1" smtClean="0"/>
              <a:t>Rosenfelder</a:t>
            </a:r>
            <a:endParaRPr lang="pt-BR" dirty="0" smtClean="0"/>
          </a:p>
          <a:p>
            <a:r>
              <a:rPr lang="pt-BR" dirty="0" err="1" smtClean="0"/>
              <a:t>Katja</a:t>
            </a:r>
            <a:r>
              <a:rPr lang="pt-BR" dirty="0" smtClean="0"/>
              <a:t> </a:t>
            </a:r>
            <a:r>
              <a:rPr lang="pt-BR" dirty="0" err="1"/>
              <a:t>Lehnert</a:t>
            </a:r>
            <a:r>
              <a:rPr lang="pt-BR" dirty="0"/>
              <a:t> </a:t>
            </a:r>
            <a:endParaRPr lang="pt-BR" dirty="0" smtClean="0"/>
          </a:p>
          <a:p>
            <a:r>
              <a:rPr lang="sv-SE" dirty="0" smtClean="0"/>
              <a:t>Stefanie </a:t>
            </a:r>
            <a:r>
              <a:rPr lang="sv-SE" dirty="0"/>
              <a:t>Kaffarnik </a:t>
            </a:r>
            <a:endParaRPr lang="sv-SE" dirty="0" smtClean="0"/>
          </a:p>
          <a:p>
            <a:r>
              <a:rPr lang="sv-SE" b="1" dirty="0" smtClean="0"/>
              <a:t>João </a:t>
            </a:r>
            <a:r>
              <a:rPr lang="sv-SE" b="1" dirty="0"/>
              <a:t>P. M. Torres </a:t>
            </a:r>
            <a:endParaRPr lang="sv-SE" b="1" dirty="0" smtClean="0"/>
          </a:p>
          <a:p>
            <a:r>
              <a:rPr lang="pt-BR" dirty="0" smtClean="0"/>
              <a:t>Marcelo Vianna </a:t>
            </a:r>
          </a:p>
          <a:p>
            <a:r>
              <a:rPr lang="pt-BR" dirty="0" smtClean="0"/>
              <a:t>Walter </a:t>
            </a:r>
            <a:r>
              <a:rPr lang="pt-BR" dirty="0" err="1"/>
              <a:t>Vetter</a:t>
            </a:r>
            <a:endParaRPr lang="pt-BR" dirty="0"/>
          </a:p>
        </p:txBody>
      </p:sp>
      <p:sp>
        <p:nvSpPr>
          <p:cNvPr id="3" name="CaixaDeTexto 2"/>
          <p:cNvSpPr txBox="1"/>
          <p:nvPr/>
        </p:nvSpPr>
        <p:spPr>
          <a:xfrm>
            <a:off x="0" y="6211669"/>
            <a:ext cx="4002827" cy="646331"/>
          </a:xfrm>
          <a:prstGeom prst="rect">
            <a:avLst/>
          </a:prstGeom>
          <a:noFill/>
        </p:spPr>
        <p:txBody>
          <a:bodyPr wrap="none" rtlCol="0">
            <a:spAutoFit/>
          </a:bodyPr>
          <a:lstStyle/>
          <a:p>
            <a:r>
              <a:rPr lang="fr-FR" dirty="0"/>
              <a:t>Environ Sci Pollut Res </a:t>
            </a:r>
            <a:r>
              <a:rPr lang="fr-FR" b="1" dirty="0"/>
              <a:t>(2012) 19:379–389</a:t>
            </a:r>
          </a:p>
          <a:p>
            <a:r>
              <a:rPr lang="pt-BR" b="1" dirty="0"/>
              <a:t>DOI 10.1007/s11356-011-0569-2</a:t>
            </a:r>
          </a:p>
        </p:txBody>
      </p:sp>
      <p:sp>
        <p:nvSpPr>
          <p:cNvPr id="4" name="Retângulo 3"/>
          <p:cNvSpPr/>
          <p:nvPr/>
        </p:nvSpPr>
        <p:spPr>
          <a:xfrm>
            <a:off x="539552" y="696753"/>
            <a:ext cx="8568952" cy="5016758"/>
          </a:xfrm>
          <a:prstGeom prst="rect">
            <a:avLst/>
          </a:prstGeom>
        </p:spPr>
        <p:txBody>
          <a:bodyPr wrap="square">
            <a:spAutoFit/>
          </a:bodyPr>
          <a:lstStyle/>
          <a:p>
            <a:pPr algn="r"/>
            <a:r>
              <a:rPr lang="en-US" sz="2000" b="1" dirty="0">
                <a:solidFill>
                  <a:srgbClr val="FF0000"/>
                </a:solidFill>
              </a:rPr>
              <a:t>The samples were analyzed on a 7890/5975C GC/MS system</a:t>
            </a:r>
          </a:p>
          <a:p>
            <a:pPr algn="r"/>
            <a:r>
              <a:rPr lang="en-US" sz="2000" b="1" dirty="0">
                <a:solidFill>
                  <a:srgbClr val="FF0000"/>
                </a:solidFill>
              </a:rPr>
              <a:t>in combination with a 7673 GC/SFC automatic injector</a:t>
            </a:r>
          </a:p>
          <a:p>
            <a:pPr algn="r"/>
            <a:r>
              <a:rPr lang="pt-BR" sz="2000" b="1" dirty="0">
                <a:solidFill>
                  <a:srgbClr val="FF0000"/>
                </a:solidFill>
              </a:rPr>
              <a:t>(</a:t>
            </a:r>
            <a:r>
              <a:rPr lang="pt-BR" sz="2000" b="1" dirty="0" err="1">
                <a:solidFill>
                  <a:srgbClr val="FF0000"/>
                </a:solidFill>
              </a:rPr>
              <a:t>Agilent</a:t>
            </a:r>
            <a:r>
              <a:rPr lang="pt-BR" sz="2000" b="1" dirty="0">
                <a:solidFill>
                  <a:srgbClr val="FF0000"/>
                </a:solidFill>
              </a:rPr>
              <a:t> Technologies, </a:t>
            </a:r>
            <a:r>
              <a:rPr lang="pt-BR" sz="2000" b="1" dirty="0" err="1">
                <a:solidFill>
                  <a:srgbClr val="FF0000"/>
                </a:solidFill>
              </a:rPr>
              <a:t>Waldbronn</a:t>
            </a:r>
            <a:r>
              <a:rPr lang="pt-BR" sz="2000" b="1" dirty="0">
                <a:solidFill>
                  <a:srgbClr val="FF0000"/>
                </a:solidFill>
              </a:rPr>
              <a:t>, </a:t>
            </a:r>
            <a:r>
              <a:rPr lang="pt-BR" sz="2000" b="1" dirty="0" err="1">
                <a:solidFill>
                  <a:srgbClr val="FF0000"/>
                </a:solidFill>
              </a:rPr>
              <a:t>Germany</a:t>
            </a:r>
            <a:r>
              <a:rPr lang="pt-BR" sz="2000" b="1" dirty="0">
                <a:solidFill>
                  <a:srgbClr val="FF0000"/>
                </a:solidFill>
              </a:rPr>
              <a:t>). </a:t>
            </a:r>
            <a:r>
              <a:rPr lang="pt-BR" sz="2000" b="1" dirty="0" err="1">
                <a:solidFill>
                  <a:srgbClr val="FF0000"/>
                </a:solidFill>
              </a:rPr>
              <a:t>Transfer</a:t>
            </a:r>
            <a:r>
              <a:rPr lang="pt-BR" sz="2000" b="1" dirty="0">
                <a:solidFill>
                  <a:srgbClr val="FF0000"/>
                </a:solidFill>
              </a:rPr>
              <a:t> </a:t>
            </a:r>
            <a:r>
              <a:rPr lang="pt-BR" sz="2000" b="1" dirty="0" err="1">
                <a:solidFill>
                  <a:srgbClr val="FF0000"/>
                </a:solidFill>
              </a:rPr>
              <a:t>line</a:t>
            </a:r>
            <a:endParaRPr lang="pt-BR" sz="2000" b="1" dirty="0">
              <a:solidFill>
                <a:srgbClr val="FF0000"/>
              </a:solidFill>
            </a:endParaRPr>
          </a:p>
          <a:p>
            <a:pPr algn="r"/>
            <a:r>
              <a:rPr lang="en-US" sz="2000" b="1" dirty="0">
                <a:solidFill>
                  <a:srgbClr val="FF0000"/>
                </a:solidFill>
              </a:rPr>
              <a:t>and ion source temperature were set at 300°C and 150°C,</a:t>
            </a:r>
          </a:p>
          <a:p>
            <a:pPr algn="r"/>
            <a:r>
              <a:rPr lang="en-US" sz="2000" b="1" dirty="0">
                <a:solidFill>
                  <a:srgbClr val="FF0000"/>
                </a:solidFill>
              </a:rPr>
              <a:t>respectively. The instrument was operated in the ECNI mode</a:t>
            </a:r>
          </a:p>
          <a:p>
            <a:pPr algn="r"/>
            <a:r>
              <a:rPr lang="en-US" sz="2000" b="1" dirty="0">
                <a:solidFill>
                  <a:srgbClr val="FF0000"/>
                </a:solidFill>
              </a:rPr>
              <a:t>using methane 5.5 (Air </a:t>
            </a:r>
            <a:r>
              <a:rPr lang="en-US" sz="2000" b="1" dirty="0" err="1">
                <a:solidFill>
                  <a:srgbClr val="FF0000"/>
                </a:solidFill>
              </a:rPr>
              <a:t>Liquide</a:t>
            </a:r>
            <a:r>
              <a:rPr lang="en-US" sz="2000" b="1" dirty="0">
                <a:solidFill>
                  <a:srgbClr val="FF0000"/>
                </a:solidFill>
              </a:rPr>
              <a:t>, </a:t>
            </a:r>
            <a:r>
              <a:rPr lang="en-US" sz="2000" b="1" dirty="0" err="1">
                <a:solidFill>
                  <a:srgbClr val="FF0000"/>
                </a:solidFill>
              </a:rPr>
              <a:t>Bopfingen</a:t>
            </a:r>
            <a:r>
              <a:rPr lang="en-US" sz="2000" b="1" dirty="0">
                <a:solidFill>
                  <a:srgbClr val="FF0000"/>
                </a:solidFill>
              </a:rPr>
              <a:t>, Germany) as the</a:t>
            </a:r>
          </a:p>
          <a:p>
            <a:pPr algn="r"/>
            <a:r>
              <a:rPr lang="en-US" sz="2000" b="1" dirty="0">
                <a:solidFill>
                  <a:srgbClr val="FF0000"/>
                </a:solidFill>
              </a:rPr>
              <a:t>reagent gas at a flow rate of 40 </a:t>
            </a:r>
            <a:r>
              <a:rPr lang="en-US" sz="2000" b="1" dirty="0" err="1">
                <a:solidFill>
                  <a:srgbClr val="FF0000"/>
                </a:solidFill>
              </a:rPr>
              <a:t>mL</a:t>
            </a:r>
            <a:r>
              <a:rPr lang="en-US" sz="2000" b="1" dirty="0">
                <a:solidFill>
                  <a:srgbClr val="FF0000"/>
                </a:solidFill>
              </a:rPr>
              <a:t>/min. </a:t>
            </a:r>
            <a:endParaRPr lang="en-US" sz="2000" b="1" dirty="0" smtClean="0">
              <a:solidFill>
                <a:srgbClr val="FF0000"/>
              </a:solidFill>
            </a:endParaRPr>
          </a:p>
          <a:p>
            <a:endParaRPr lang="en-US" sz="2000" b="1" dirty="0" smtClean="0">
              <a:solidFill>
                <a:srgbClr val="FF0000"/>
              </a:solidFill>
            </a:endParaRPr>
          </a:p>
          <a:p>
            <a:r>
              <a:rPr lang="en-US" sz="2000" b="1" dirty="0" smtClean="0">
                <a:solidFill>
                  <a:srgbClr val="FF0000"/>
                </a:solidFill>
              </a:rPr>
              <a:t>One-</a:t>
            </a:r>
            <a:r>
              <a:rPr lang="en-US" sz="2000" b="1" dirty="0" err="1" smtClean="0">
                <a:solidFill>
                  <a:srgbClr val="FF0000"/>
                </a:solidFill>
              </a:rPr>
              <a:t>microliter</a:t>
            </a:r>
            <a:r>
              <a:rPr lang="en-US" sz="2000" b="1" dirty="0" smtClean="0">
                <a:solidFill>
                  <a:srgbClr val="FF0000"/>
                </a:solidFill>
              </a:rPr>
              <a:t> sample </a:t>
            </a:r>
            <a:r>
              <a:rPr lang="en-US" sz="2000" b="1" dirty="0">
                <a:solidFill>
                  <a:srgbClr val="FF0000"/>
                </a:solidFill>
              </a:rPr>
              <a:t>solution was injected in the pulsed </a:t>
            </a:r>
            <a:r>
              <a:rPr lang="en-US" sz="2000" b="1" dirty="0" err="1">
                <a:solidFill>
                  <a:srgbClr val="FF0000"/>
                </a:solidFill>
              </a:rPr>
              <a:t>splitless</a:t>
            </a:r>
            <a:r>
              <a:rPr lang="en-US" sz="2000" b="1" dirty="0">
                <a:solidFill>
                  <a:srgbClr val="FF0000"/>
                </a:solidFill>
              </a:rPr>
              <a:t> mode</a:t>
            </a:r>
          </a:p>
          <a:p>
            <a:r>
              <a:rPr lang="en-US" sz="2000" b="1" dirty="0">
                <a:solidFill>
                  <a:srgbClr val="FF0000"/>
                </a:solidFill>
              </a:rPr>
              <a:t>onto an HP-5MS column (30 m length, 0.25 mm </a:t>
            </a:r>
            <a:r>
              <a:rPr lang="en-US" sz="2000" b="1" dirty="0" smtClean="0">
                <a:solidFill>
                  <a:srgbClr val="FF0000"/>
                </a:solidFill>
              </a:rPr>
              <a:t>internal diameter</a:t>
            </a:r>
            <a:r>
              <a:rPr lang="en-US" sz="2000" b="1" dirty="0">
                <a:solidFill>
                  <a:srgbClr val="FF0000"/>
                </a:solidFill>
              </a:rPr>
              <a:t>, 0.25 </a:t>
            </a:r>
            <a:r>
              <a:rPr lang="en-US" sz="2000" b="1" dirty="0" err="1">
                <a:solidFill>
                  <a:srgbClr val="FF0000"/>
                </a:solidFill>
              </a:rPr>
              <a:t>μm</a:t>
            </a:r>
            <a:r>
              <a:rPr lang="en-US" sz="2000" b="1" dirty="0">
                <a:solidFill>
                  <a:srgbClr val="FF0000"/>
                </a:solidFill>
              </a:rPr>
              <a:t> film thickness) and transported with </a:t>
            </a:r>
            <a:r>
              <a:rPr lang="en-US" sz="2000" b="1" dirty="0" smtClean="0">
                <a:solidFill>
                  <a:srgbClr val="FF0000"/>
                </a:solidFill>
              </a:rPr>
              <a:t>a helium </a:t>
            </a:r>
            <a:r>
              <a:rPr lang="en-US" sz="2000" b="1" dirty="0">
                <a:solidFill>
                  <a:srgbClr val="FF0000"/>
                </a:solidFill>
              </a:rPr>
              <a:t>carrier gas flow of 1.2 </a:t>
            </a:r>
            <a:r>
              <a:rPr lang="en-US" sz="2000" b="1" dirty="0" err="1">
                <a:solidFill>
                  <a:srgbClr val="FF0000"/>
                </a:solidFill>
              </a:rPr>
              <a:t>mL</a:t>
            </a:r>
            <a:r>
              <a:rPr lang="en-US" sz="2000" b="1" dirty="0">
                <a:solidFill>
                  <a:srgbClr val="FF0000"/>
                </a:solidFill>
              </a:rPr>
              <a:t>/min. The GC </a:t>
            </a:r>
            <a:r>
              <a:rPr lang="en-US" sz="2000" b="1" dirty="0" smtClean="0">
                <a:solidFill>
                  <a:srgbClr val="FF0000"/>
                </a:solidFill>
              </a:rPr>
              <a:t>oven was </a:t>
            </a:r>
            <a:r>
              <a:rPr lang="en-US" sz="2000" b="1" dirty="0">
                <a:solidFill>
                  <a:srgbClr val="FF0000"/>
                </a:solidFill>
              </a:rPr>
              <a:t>temperature-programmed as follows: isothermal </a:t>
            </a:r>
            <a:r>
              <a:rPr lang="en-US" sz="2000" b="1" dirty="0" smtClean="0">
                <a:solidFill>
                  <a:srgbClr val="FF0000"/>
                </a:solidFill>
              </a:rPr>
              <a:t>at 60°C </a:t>
            </a:r>
            <a:r>
              <a:rPr lang="en-US" sz="2000" b="1" dirty="0">
                <a:solidFill>
                  <a:srgbClr val="FF0000"/>
                </a:solidFill>
              </a:rPr>
              <a:t>for 2 min, at 10°C/min to 300°C which was </a:t>
            </a:r>
            <a:r>
              <a:rPr lang="en-US" sz="2000" b="1" dirty="0" smtClean="0">
                <a:solidFill>
                  <a:srgbClr val="FF0000"/>
                </a:solidFill>
              </a:rPr>
              <a:t>held for </a:t>
            </a:r>
            <a:r>
              <a:rPr lang="en-US" sz="2000" b="1" dirty="0">
                <a:solidFill>
                  <a:srgbClr val="FF0000"/>
                </a:solidFill>
              </a:rPr>
              <a:t>14 and 29 min, respectively. In the full scan mode</a:t>
            </a:r>
            <a:r>
              <a:rPr lang="en-US" sz="2000" b="1" dirty="0" smtClean="0">
                <a:solidFill>
                  <a:srgbClr val="FF0000"/>
                </a:solidFill>
              </a:rPr>
              <a:t>, m/z </a:t>
            </a:r>
            <a:r>
              <a:rPr lang="en-US" sz="2000" b="1" dirty="0">
                <a:solidFill>
                  <a:srgbClr val="FF0000"/>
                </a:solidFill>
              </a:rPr>
              <a:t>50–800 was recorded with a solvent delay of 8 min.</a:t>
            </a:r>
          </a:p>
          <a:p>
            <a:r>
              <a:rPr lang="en-US" sz="2000" b="1" dirty="0" err="1">
                <a:solidFill>
                  <a:srgbClr val="FF0000"/>
                </a:solidFill>
              </a:rPr>
              <a:t>Quantitation</a:t>
            </a:r>
            <a:r>
              <a:rPr lang="en-US" sz="2000" b="1" dirty="0">
                <a:solidFill>
                  <a:srgbClr val="FF0000"/>
                </a:solidFill>
              </a:rPr>
              <a:t> of </a:t>
            </a:r>
            <a:r>
              <a:rPr lang="en-US" sz="2000" b="1" dirty="0" err="1">
                <a:solidFill>
                  <a:srgbClr val="FF0000"/>
                </a:solidFill>
              </a:rPr>
              <a:t>organohalogen</a:t>
            </a:r>
            <a:r>
              <a:rPr lang="en-US" sz="2000" b="1" dirty="0">
                <a:solidFill>
                  <a:srgbClr val="FF0000"/>
                </a:solidFill>
              </a:rPr>
              <a:t> compounds was </a:t>
            </a:r>
            <a:r>
              <a:rPr lang="en-US" sz="2000" b="1" dirty="0" smtClean="0">
                <a:solidFill>
                  <a:srgbClr val="FF0000"/>
                </a:solidFill>
              </a:rPr>
              <a:t>performed in </a:t>
            </a:r>
            <a:r>
              <a:rPr lang="en-US" sz="2000" b="1" dirty="0">
                <a:solidFill>
                  <a:srgbClr val="FF0000"/>
                </a:solidFill>
              </a:rPr>
              <a:t>the selected ion monitoring (SIM) mode.</a:t>
            </a:r>
            <a:endParaRPr lang="pt-BR" sz="2000" b="1"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124754"/>
          </a:xfrm>
          <a:prstGeom prst="rect">
            <a:avLst/>
          </a:prstGeom>
        </p:spPr>
        <p:txBody>
          <a:bodyPr wrap="square">
            <a:spAutoFit/>
          </a:bodyPr>
          <a:lstStyle/>
          <a:p>
            <a:r>
              <a:rPr lang="en-US" sz="2800" b="1" u="sng" dirty="0">
                <a:solidFill>
                  <a:srgbClr val="00B050"/>
                </a:solidFill>
              </a:rPr>
              <a:t>Introduction </a:t>
            </a:r>
            <a:endParaRPr lang="en-US" sz="2800" b="1" u="sng" dirty="0" smtClean="0">
              <a:solidFill>
                <a:srgbClr val="00B050"/>
              </a:solidFill>
            </a:endParaRPr>
          </a:p>
          <a:p>
            <a:r>
              <a:rPr lang="en-US" sz="2800" b="1" dirty="0" smtClean="0">
                <a:solidFill>
                  <a:srgbClr val="00B050"/>
                </a:solidFill>
              </a:rPr>
              <a:t>Five </a:t>
            </a:r>
            <a:r>
              <a:rPr lang="en-US" sz="2800" b="1" dirty="0">
                <a:solidFill>
                  <a:srgbClr val="00B050"/>
                </a:solidFill>
              </a:rPr>
              <a:t>liver samples of two different ray species</a:t>
            </a:r>
          </a:p>
          <a:p>
            <a:r>
              <a:rPr lang="en-US" sz="2800" b="1" dirty="0">
                <a:solidFill>
                  <a:srgbClr val="00B050"/>
                </a:solidFill>
              </a:rPr>
              <a:t>(</a:t>
            </a:r>
            <a:r>
              <a:rPr lang="en-US" sz="2800" b="1" dirty="0" err="1">
                <a:solidFill>
                  <a:srgbClr val="00B050"/>
                </a:solidFill>
              </a:rPr>
              <a:t>Gymnura</a:t>
            </a:r>
            <a:r>
              <a:rPr lang="en-US" sz="2800" b="1" dirty="0">
                <a:solidFill>
                  <a:srgbClr val="00B050"/>
                </a:solidFill>
              </a:rPr>
              <a:t> </a:t>
            </a:r>
            <a:r>
              <a:rPr lang="en-US" sz="2800" b="1" dirty="0" err="1">
                <a:solidFill>
                  <a:srgbClr val="00B050"/>
                </a:solidFill>
              </a:rPr>
              <a:t>altavela</a:t>
            </a:r>
            <a:r>
              <a:rPr lang="en-US" sz="2800" b="1" dirty="0">
                <a:solidFill>
                  <a:srgbClr val="00B050"/>
                </a:solidFill>
              </a:rPr>
              <a:t> and </a:t>
            </a:r>
            <a:r>
              <a:rPr lang="en-US" sz="2800" b="1" dirty="0" err="1">
                <a:solidFill>
                  <a:srgbClr val="00B050"/>
                </a:solidFill>
              </a:rPr>
              <a:t>Zapteryx</a:t>
            </a:r>
            <a:r>
              <a:rPr lang="en-US" sz="2800" b="1" dirty="0">
                <a:solidFill>
                  <a:srgbClr val="00B050"/>
                </a:solidFill>
              </a:rPr>
              <a:t> </a:t>
            </a:r>
            <a:r>
              <a:rPr lang="en-US" sz="2800" b="1" dirty="0" err="1">
                <a:solidFill>
                  <a:srgbClr val="00B050"/>
                </a:solidFill>
              </a:rPr>
              <a:t>brevirostris</a:t>
            </a:r>
            <a:r>
              <a:rPr lang="en-US" sz="2800" b="1" dirty="0">
                <a:solidFill>
                  <a:srgbClr val="00B050"/>
                </a:solidFill>
              </a:rPr>
              <a:t>) off the coast</a:t>
            </a:r>
          </a:p>
          <a:p>
            <a:r>
              <a:rPr lang="en-US" sz="2800" b="1" dirty="0">
                <a:solidFill>
                  <a:srgbClr val="00B050"/>
                </a:solidFill>
              </a:rPr>
              <a:t>of Rio de Janeiro, Brazil, were analyzed for their pollution</a:t>
            </a:r>
          </a:p>
          <a:p>
            <a:r>
              <a:rPr lang="en-US" sz="2800" b="1" dirty="0">
                <a:solidFill>
                  <a:srgbClr val="00B050"/>
                </a:solidFill>
              </a:rPr>
              <a:t>with anthropogenic and naturally occurring </a:t>
            </a:r>
            <a:r>
              <a:rPr lang="en-US" sz="2800" b="1" dirty="0" err="1">
                <a:solidFill>
                  <a:srgbClr val="00B050"/>
                </a:solidFill>
              </a:rPr>
              <a:t>organohalogen</a:t>
            </a:r>
            <a:endParaRPr lang="en-US" sz="2800" b="1" dirty="0">
              <a:solidFill>
                <a:srgbClr val="00B050"/>
              </a:solidFill>
            </a:endParaRPr>
          </a:p>
          <a:p>
            <a:r>
              <a:rPr lang="pt-BR" sz="2800" b="1" dirty="0" err="1">
                <a:solidFill>
                  <a:srgbClr val="00B050"/>
                </a:solidFill>
              </a:rPr>
              <a:t>compounds</a:t>
            </a:r>
            <a:r>
              <a:rPr lang="pt-BR" sz="2800" b="1" dirty="0" smtClean="0">
                <a:solidFill>
                  <a:srgbClr val="00B050"/>
                </a:solidFill>
              </a:rPr>
              <a:t>.</a:t>
            </a:r>
          </a:p>
          <a:p>
            <a:endParaRPr lang="pt-BR" sz="2800" b="1" dirty="0">
              <a:solidFill>
                <a:srgbClr val="00B050"/>
              </a:solidFill>
            </a:endParaRPr>
          </a:p>
          <a:p>
            <a:r>
              <a:rPr lang="en-US" sz="2800" b="1" u="sng" dirty="0">
                <a:solidFill>
                  <a:srgbClr val="00B050"/>
                </a:solidFill>
              </a:rPr>
              <a:t>Material and methods </a:t>
            </a:r>
            <a:endParaRPr lang="en-US" sz="2800" b="1" u="sng" dirty="0" smtClean="0">
              <a:solidFill>
                <a:srgbClr val="00B050"/>
              </a:solidFill>
            </a:endParaRPr>
          </a:p>
          <a:p>
            <a:r>
              <a:rPr lang="en-US" sz="2800" b="1" dirty="0" smtClean="0">
                <a:solidFill>
                  <a:srgbClr val="00B050"/>
                </a:solidFill>
              </a:rPr>
              <a:t>The </a:t>
            </a:r>
            <a:r>
              <a:rPr lang="en-US" sz="2800" b="1" dirty="0">
                <a:solidFill>
                  <a:srgbClr val="00B050"/>
                </a:solidFill>
              </a:rPr>
              <a:t>samples were extracted </a:t>
            </a:r>
            <a:r>
              <a:rPr lang="en-US" sz="2800" b="1" dirty="0" smtClean="0">
                <a:solidFill>
                  <a:srgbClr val="00B050"/>
                </a:solidFill>
              </a:rPr>
              <a:t>with accelerated </a:t>
            </a:r>
            <a:r>
              <a:rPr lang="en-US" sz="2800" b="1" dirty="0">
                <a:solidFill>
                  <a:srgbClr val="00B050"/>
                </a:solidFill>
              </a:rPr>
              <a:t>solvent extraction, and after a clean-up procedure</a:t>
            </a:r>
            <a:r>
              <a:rPr lang="en-US" sz="2800" b="1" dirty="0" smtClean="0">
                <a:solidFill>
                  <a:srgbClr val="00B050"/>
                </a:solidFill>
              </a:rPr>
              <a:t>, </a:t>
            </a:r>
            <a:r>
              <a:rPr lang="en-US" sz="2800" b="1" dirty="0" err="1" smtClean="0">
                <a:solidFill>
                  <a:srgbClr val="00B050"/>
                </a:solidFill>
              </a:rPr>
              <a:t>organohalogen</a:t>
            </a:r>
            <a:r>
              <a:rPr lang="en-US" sz="2800" b="1" dirty="0" smtClean="0">
                <a:solidFill>
                  <a:srgbClr val="00B050"/>
                </a:solidFill>
              </a:rPr>
              <a:t> </a:t>
            </a:r>
            <a:r>
              <a:rPr lang="en-US" sz="2800" b="1" dirty="0">
                <a:solidFill>
                  <a:srgbClr val="00B050"/>
                </a:solidFill>
              </a:rPr>
              <a:t>compounds were separated by </a:t>
            </a:r>
            <a:r>
              <a:rPr lang="en-US" sz="2800" b="1" dirty="0" smtClean="0">
                <a:solidFill>
                  <a:srgbClr val="00B050"/>
                </a:solidFill>
              </a:rPr>
              <a:t>a modified </a:t>
            </a:r>
            <a:r>
              <a:rPr lang="en-US" sz="2800" b="1" dirty="0">
                <a:solidFill>
                  <a:srgbClr val="00B050"/>
                </a:solidFill>
              </a:rPr>
              <a:t>group separation on activated silica. </a:t>
            </a:r>
            <a:r>
              <a:rPr lang="en-US" sz="2800" b="1" dirty="0" smtClean="0">
                <a:solidFill>
                  <a:srgbClr val="00B050"/>
                </a:solidFill>
              </a:rPr>
              <a:t>Subsequent analyses </a:t>
            </a:r>
            <a:r>
              <a:rPr lang="en-US" sz="2800" b="1" dirty="0">
                <a:solidFill>
                  <a:srgbClr val="00B050"/>
                </a:solidFill>
              </a:rPr>
              <a:t>were done by targeted and non-targeted </a:t>
            </a:r>
            <a:r>
              <a:rPr lang="en-US" sz="2800" b="1" dirty="0" smtClean="0">
                <a:solidFill>
                  <a:srgbClr val="00B050"/>
                </a:solidFill>
              </a:rPr>
              <a:t>gas chromatography–mass </a:t>
            </a:r>
            <a:r>
              <a:rPr lang="en-US" sz="2800" b="1" dirty="0">
                <a:solidFill>
                  <a:srgbClr val="00B050"/>
                </a:solidFill>
              </a:rPr>
              <a:t>spectrometry in the electron </a:t>
            </a:r>
            <a:r>
              <a:rPr lang="en-US" sz="2800" b="1" dirty="0" smtClean="0">
                <a:solidFill>
                  <a:srgbClr val="00B050"/>
                </a:solidFill>
              </a:rPr>
              <a:t>capture </a:t>
            </a:r>
            <a:r>
              <a:rPr lang="pt-BR" sz="2800" b="1" dirty="0" err="1" smtClean="0">
                <a:solidFill>
                  <a:srgbClr val="00B050"/>
                </a:solidFill>
              </a:rPr>
              <a:t>negative</a:t>
            </a:r>
            <a:r>
              <a:rPr lang="pt-BR" sz="2800" b="1" dirty="0" smtClean="0">
                <a:solidFill>
                  <a:srgbClr val="00B050"/>
                </a:solidFill>
              </a:rPr>
              <a:t> </a:t>
            </a:r>
            <a:r>
              <a:rPr lang="pt-BR" sz="2800" b="1" dirty="0" err="1">
                <a:solidFill>
                  <a:srgbClr val="00B050"/>
                </a:solidFill>
              </a:rPr>
              <a:t>ion</a:t>
            </a:r>
            <a:r>
              <a:rPr lang="pt-BR" sz="2800" b="1" dirty="0">
                <a:solidFill>
                  <a:srgbClr val="00B050"/>
                </a:solidFill>
              </a:rPr>
              <a:t> </a:t>
            </a:r>
            <a:r>
              <a:rPr lang="pt-BR" sz="2800" b="1" dirty="0" err="1">
                <a:solidFill>
                  <a:srgbClr val="00B050"/>
                </a:solidFill>
              </a:rPr>
              <a:t>mode</a:t>
            </a:r>
            <a:r>
              <a:rPr lang="pt-BR" sz="2800" dirty="0" smtClean="0"/>
              <a:t>.</a:t>
            </a:r>
            <a:endParaRPr lang="pt-BR"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0" y="0"/>
            <a:ext cx="8928992" cy="6555641"/>
          </a:xfrm>
          <a:prstGeom prst="rect">
            <a:avLst/>
          </a:prstGeom>
          <a:noFill/>
        </p:spPr>
        <p:txBody>
          <a:bodyPr wrap="square" rtlCol="0">
            <a:spAutoFit/>
          </a:bodyPr>
          <a:lstStyle/>
          <a:p>
            <a:r>
              <a:rPr lang="en-US" sz="2000" u="sng" dirty="0" smtClean="0"/>
              <a:t>Results and discussion </a:t>
            </a:r>
          </a:p>
          <a:p>
            <a:endParaRPr lang="en-US" sz="2000" u="sng" dirty="0" smtClean="0"/>
          </a:p>
          <a:p>
            <a:r>
              <a:rPr lang="en-US" sz="2000" dirty="0" smtClean="0"/>
              <a:t>“Classic” </a:t>
            </a:r>
            <a:r>
              <a:rPr lang="en-US" sz="2000" dirty="0" err="1" smtClean="0"/>
              <a:t>organohalogen</a:t>
            </a:r>
            <a:r>
              <a:rPr lang="en-US" sz="2000" dirty="0" smtClean="0"/>
              <a:t> compounds such as polychlorinated biphenyls (PCBs), </a:t>
            </a:r>
            <a:r>
              <a:rPr lang="en-US" sz="2000" dirty="0" err="1" smtClean="0"/>
              <a:t>polybrominated</a:t>
            </a:r>
            <a:r>
              <a:rPr lang="en-US" sz="2000" dirty="0" smtClean="0"/>
              <a:t> </a:t>
            </a:r>
            <a:r>
              <a:rPr lang="en-US" sz="2000" dirty="0" err="1" smtClean="0"/>
              <a:t>diphenyl</a:t>
            </a:r>
            <a:r>
              <a:rPr lang="en-US" sz="2000" dirty="0" smtClean="0"/>
              <a:t> ethers (PBDEs), and technical 1,1,1- </a:t>
            </a:r>
            <a:r>
              <a:rPr lang="pt-BR" sz="2000" dirty="0" err="1" smtClean="0"/>
              <a:t>trichloro</a:t>
            </a:r>
            <a:r>
              <a:rPr lang="pt-BR" sz="2000" dirty="0" smtClean="0"/>
              <a:t>-2,2-di(4-</a:t>
            </a:r>
            <a:r>
              <a:rPr lang="pt-BR" sz="2000" dirty="0" err="1" smtClean="0"/>
              <a:t>chlorophenyl</a:t>
            </a:r>
            <a:r>
              <a:rPr lang="pt-BR" sz="2000" dirty="0" smtClean="0"/>
              <a:t>)</a:t>
            </a:r>
            <a:r>
              <a:rPr lang="pt-BR" sz="2000" dirty="0" err="1" smtClean="0"/>
              <a:t>ethane</a:t>
            </a:r>
            <a:r>
              <a:rPr lang="pt-BR" sz="2000" dirty="0" smtClean="0"/>
              <a:t> (DDT) </a:t>
            </a:r>
            <a:r>
              <a:rPr lang="pt-BR" sz="2000" dirty="0" err="1" smtClean="0"/>
              <a:t>were</a:t>
            </a:r>
            <a:r>
              <a:rPr lang="pt-BR" sz="2000" dirty="0" smtClean="0"/>
              <a:t> </a:t>
            </a:r>
            <a:r>
              <a:rPr lang="en-US" sz="2000" dirty="0" smtClean="0"/>
              <a:t>detected and quantified. PCBs generally exceeded the parts per million level and represented up to 90% of the total contamination of the ray livers. High concentrations were also detected for </a:t>
            </a:r>
            <a:r>
              <a:rPr lang="en-US" sz="2000" dirty="0" err="1" smtClean="0"/>
              <a:t>p,p</a:t>
            </a:r>
            <a:r>
              <a:rPr lang="en-US" sz="2000" dirty="0" smtClean="0"/>
              <a:t>′-DDE.</a:t>
            </a:r>
          </a:p>
          <a:p>
            <a:endParaRPr lang="en-US" sz="2000" dirty="0"/>
          </a:p>
          <a:p>
            <a:r>
              <a:rPr lang="en-US" sz="2000" b="1" dirty="0" smtClean="0">
                <a:solidFill>
                  <a:srgbClr val="FF0000"/>
                </a:solidFill>
              </a:rPr>
              <a:t>Non-targeted full scan investigations lead to the detection of an abundant </a:t>
            </a:r>
            <a:r>
              <a:rPr lang="en-US" sz="2000" b="1" dirty="0" err="1" smtClean="0">
                <a:solidFill>
                  <a:srgbClr val="FF0000"/>
                </a:solidFill>
              </a:rPr>
              <a:t>trichlorinated</a:t>
            </a:r>
            <a:r>
              <a:rPr lang="en-US" sz="2000" b="1" dirty="0" smtClean="0">
                <a:solidFill>
                  <a:srgbClr val="FF0000"/>
                </a:solidFill>
              </a:rPr>
              <a:t> compound which was identified as a new DDT metabolite in biota. </a:t>
            </a:r>
          </a:p>
          <a:p>
            <a:endParaRPr lang="en-US" sz="2000" b="1" dirty="0">
              <a:solidFill>
                <a:srgbClr val="FF0000"/>
              </a:solidFill>
            </a:endParaRPr>
          </a:p>
          <a:p>
            <a:r>
              <a:rPr lang="en-US" sz="2000" dirty="0" smtClean="0"/>
              <a:t>Different PBDE congeners and several halogenated natural products were quantified as well. In addition, polychlorinated </a:t>
            </a:r>
            <a:r>
              <a:rPr lang="en-US" sz="2000" dirty="0" err="1" smtClean="0"/>
              <a:t>terphenyls</a:t>
            </a:r>
            <a:r>
              <a:rPr lang="en-US" sz="2000" dirty="0" smtClean="0"/>
              <a:t> were identified and analyzed in the two species. Moreover, both ray species showed different fatty acid patterns and stable carbon isotope </a:t>
            </a:r>
            <a:r>
              <a:rPr lang="pt-BR" sz="2000" dirty="0" smtClean="0"/>
              <a:t>signatures.</a:t>
            </a:r>
          </a:p>
          <a:p>
            <a:endParaRPr lang="en-US" sz="2000" u="sng" dirty="0" smtClean="0"/>
          </a:p>
          <a:p>
            <a:r>
              <a:rPr lang="en-US" sz="2000" u="sng" dirty="0" smtClean="0"/>
              <a:t>Conclusions</a:t>
            </a:r>
          </a:p>
          <a:p>
            <a:r>
              <a:rPr lang="en-US" sz="2000" dirty="0" smtClean="0"/>
              <a:t> The two ray species showed high concentrations of </a:t>
            </a:r>
            <a:r>
              <a:rPr lang="en-US" sz="2000" dirty="0" err="1" smtClean="0"/>
              <a:t>organohalogen</a:t>
            </a:r>
            <a:r>
              <a:rPr lang="en-US" sz="2000" dirty="0" smtClean="0"/>
              <a:t> compounds in their liver tissue (&gt;90% PCB). Varied δ13C values by up to 3.1‰ indicated that the two ray species were living in different habitats.</a:t>
            </a:r>
            <a:endParaRPr lang="pt-BR" sz="2000" dirty="0" smtClean="0"/>
          </a:p>
          <a:p>
            <a:endParaRPr lang="pt-B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547664" y="1227524"/>
            <a:ext cx="6065507" cy="3785652"/>
          </a:xfrm>
          <a:prstGeom prst="rect">
            <a:avLst/>
          </a:prstGeom>
          <a:noFill/>
        </p:spPr>
        <p:txBody>
          <a:bodyPr wrap="none" rtlCol="0">
            <a:spAutoFit/>
          </a:bodyPr>
          <a:lstStyle/>
          <a:p>
            <a:pPr algn="ctr"/>
            <a:r>
              <a:rPr lang="pt-BR" sz="6000" dirty="0" err="1" smtClean="0"/>
              <a:t>Arigatô</a:t>
            </a:r>
            <a:r>
              <a:rPr lang="pt-BR" sz="6000" dirty="0" smtClean="0"/>
              <a:t>!!!!</a:t>
            </a:r>
          </a:p>
          <a:p>
            <a:pPr algn="ctr"/>
            <a:endParaRPr lang="pt-BR" sz="6000" dirty="0"/>
          </a:p>
          <a:p>
            <a:pPr algn="ctr"/>
            <a:r>
              <a:rPr lang="pt-BR" sz="6000" dirty="0" err="1" smtClean="0"/>
              <a:t>Thank</a:t>
            </a:r>
            <a:r>
              <a:rPr lang="pt-BR" sz="6000" dirty="0" smtClean="0"/>
              <a:t> </a:t>
            </a:r>
            <a:r>
              <a:rPr lang="pt-BR" sz="6000" dirty="0" err="1" smtClean="0"/>
              <a:t>you</a:t>
            </a:r>
            <a:r>
              <a:rPr lang="pt-BR" sz="6000" dirty="0" smtClean="0"/>
              <a:t> for </a:t>
            </a:r>
            <a:r>
              <a:rPr lang="pt-BR" sz="6000" dirty="0" err="1" smtClean="0"/>
              <a:t>your</a:t>
            </a:r>
            <a:endParaRPr lang="pt-BR" sz="6000" dirty="0" smtClean="0"/>
          </a:p>
          <a:p>
            <a:pPr algn="ctr"/>
            <a:r>
              <a:rPr lang="pt-BR" sz="6000" dirty="0" err="1" smtClean="0"/>
              <a:t>Attention</a:t>
            </a:r>
            <a:r>
              <a:rPr lang="pt-BR" sz="6000" dirty="0" smtClean="0"/>
              <a:t> !!!</a:t>
            </a:r>
            <a:endParaRPr lang="pt-BR" sz="6000" dirty="0"/>
          </a:p>
        </p:txBody>
      </p:sp>
      <p:sp>
        <p:nvSpPr>
          <p:cNvPr id="3" name="Retângulo 2"/>
          <p:cNvSpPr/>
          <p:nvPr/>
        </p:nvSpPr>
        <p:spPr>
          <a:xfrm>
            <a:off x="1547664" y="1196752"/>
            <a:ext cx="6120680" cy="38164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0"/>
            <a:ext cx="3635896" cy="4801314"/>
          </a:xfrm>
          <a:prstGeom prst="rect">
            <a:avLst/>
          </a:prstGeom>
        </p:spPr>
        <p:txBody>
          <a:bodyPr wrap="square">
            <a:spAutoFit/>
          </a:bodyPr>
          <a:lstStyle/>
          <a:p>
            <a:r>
              <a:rPr lang="pt-BR" b="1" dirty="0" err="1"/>
              <a:t>High</a:t>
            </a:r>
            <a:r>
              <a:rPr lang="pt-BR" b="1" dirty="0"/>
              <a:t> </a:t>
            </a:r>
            <a:r>
              <a:rPr lang="pt-BR" b="1" dirty="0" err="1"/>
              <a:t>Accumulation</a:t>
            </a:r>
            <a:r>
              <a:rPr lang="pt-BR" b="1" dirty="0"/>
              <a:t> </a:t>
            </a:r>
            <a:r>
              <a:rPr lang="pt-BR" b="1" dirty="0" err="1"/>
              <a:t>of</a:t>
            </a:r>
            <a:endParaRPr lang="pt-BR" b="1" dirty="0"/>
          </a:p>
          <a:p>
            <a:r>
              <a:rPr lang="pt-BR" b="1" dirty="0" err="1"/>
              <a:t>Perfluorooctane</a:t>
            </a:r>
            <a:r>
              <a:rPr lang="pt-BR" b="1" dirty="0"/>
              <a:t> </a:t>
            </a:r>
            <a:r>
              <a:rPr lang="pt-BR" b="1" dirty="0" err="1"/>
              <a:t>Sulfonate</a:t>
            </a:r>
            <a:r>
              <a:rPr lang="pt-BR" b="1" dirty="0"/>
              <a:t> (PFOS) in</a:t>
            </a:r>
          </a:p>
          <a:p>
            <a:r>
              <a:rPr lang="pt-BR" b="1" dirty="0"/>
              <a:t>Marine </a:t>
            </a:r>
            <a:r>
              <a:rPr lang="pt-BR" b="1" dirty="0" err="1"/>
              <a:t>Tucuxi</a:t>
            </a:r>
            <a:r>
              <a:rPr lang="pt-BR" b="1" dirty="0"/>
              <a:t> </a:t>
            </a:r>
            <a:r>
              <a:rPr lang="pt-BR" b="1" dirty="0" err="1"/>
              <a:t>Dolphins</a:t>
            </a:r>
            <a:r>
              <a:rPr lang="pt-BR" b="1" dirty="0"/>
              <a:t> (</a:t>
            </a:r>
            <a:r>
              <a:rPr lang="pt-BR" b="1" i="1" dirty="0" err="1"/>
              <a:t>Sotalia</a:t>
            </a:r>
            <a:endParaRPr lang="pt-BR" b="1" i="1" dirty="0"/>
          </a:p>
          <a:p>
            <a:r>
              <a:rPr lang="pt-BR" b="1" i="1" dirty="0" err="1"/>
              <a:t>guianensis</a:t>
            </a:r>
            <a:r>
              <a:rPr lang="pt-BR" b="1" i="1" dirty="0"/>
              <a:t>) </a:t>
            </a:r>
            <a:r>
              <a:rPr lang="pt-BR" b="1" i="1" dirty="0" err="1"/>
              <a:t>from</a:t>
            </a:r>
            <a:r>
              <a:rPr lang="pt-BR" b="1" i="1" dirty="0"/>
              <a:t> </a:t>
            </a:r>
            <a:r>
              <a:rPr lang="pt-BR" b="1" i="1" dirty="0" err="1"/>
              <a:t>the</a:t>
            </a:r>
            <a:r>
              <a:rPr lang="pt-BR" b="1" i="1" dirty="0"/>
              <a:t> </a:t>
            </a:r>
            <a:r>
              <a:rPr lang="pt-BR" b="1" i="1" dirty="0" err="1"/>
              <a:t>Brazilian</a:t>
            </a:r>
            <a:endParaRPr lang="pt-BR" b="1" i="1" dirty="0"/>
          </a:p>
          <a:p>
            <a:r>
              <a:rPr lang="pt-BR" b="1" dirty="0" err="1" smtClean="0"/>
              <a:t>Coast</a:t>
            </a:r>
            <a:endParaRPr lang="pt-BR" b="1" dirty="0" smtClean="0"/>
          </a:p>
          <a:p>
            <a:endParaRPr lang="pt-BR" b="1" dirty="0"/>
          </a:p>
          <a:p>
            <a:r>
              <a:rPr lang="pt-BR" dirty="0"/>
              <a:t>P A U L O </a:t>
            </a:r>
            <a:r>
              <a:rPr lang="pt-BR" dirty="0" smtClean="0"/>
              <a:t> R </a:t>
            </a:r>
            <a:r>
              <a:rPr lang="pt-BR" dirty="0"/>
              <a:t>. D O R N E L E S , * , † , ‡</a:t>
            </a:r>
          </a:p>
          <a:p>
            <a:r>
              <a:rPr lang="pt-BR" dirty="0"/>
              <a:t>J O S É</a:t>
            </a:r>
            <a:r>
              <a:rPr lang="pt-BR" dirty="0" smtClean="0"/>
              <a:t>  L </a:t>
            </a:r>
            <a:r>
              <a:rPr lang="pt-BR" dirty="0"/>
              <a:t>A I L S O N - B R I T O , † , ‡</a:t>
            </a:r>
          </a:p>
          <a:p>
            <a:r>
              <a:rPr lang="pt-BR" dirty="0"/>
              <a:t>A L E X A N D R E </a:t>
            </a:r>
            <a:r>
              <a:rPr lang="pt-BR" dirty="0" smtClean="0"/>
              <a:t> F .  </a:t>
            </a:r>
            <a:r>
              <a:rPr lang="pt-BR" dirty="0"/>
              <a:t>A Z E V E D O , ‡</a:t>
            </a:r>
          </a:p>
          <a:p>
            <a:r>
              <a:rPr lang="pt-BR" dirty="0"/>
              <a:t>J O H A N M E Y E R , § </a:t>
            </a:r>
            <a:endParaRPr lang="pt-BR" dirty="0" smtClean="0"/>
          </a:p>
          <a:p>
            <a:r>
              <a:rPr lang="pt-BR" dirty="0" smtClean="0"/>
              <a:t>L </a:t>
            </a:r>
            <a:r>
              <a:rPr lang="pt-BR" dirty="0"/>
              <a:t>A R A G . V I D A L , ‡</a:t>
            </a:r>
          </a:p>
          <a:p>
            <a:r>
              <a:rPr lang="pt-BR" dirty="0"/>
              <a:t>A N </a:t>
            </a:r>
            <a:r>
              <a:rPr lang="pt-BR" dirty="0" smtClean="0"/>
              <a:t>A  </a:t>
            </a:r>
            <a:r>
              <a:rPr lang="pt-BR" dirty="0"/>
              <a:t>B . F R A G O S O , </a:t>
            </a:r>
            <a:r>
              <a:rPr lang="pt-BR" dirty="0" smtClean="0"/>
              <a:t>‡</a:t>
            </a:r>
          </a:p>
          <a:p>
            <a:r>
              <a:rPr lang="pt-BR" b="1" dirty="0" smtClean="0"/>
              <a:t>J </a:t>
            </a:r>
            <a:r>
              <a:rPr lang="pt-BR" b="1" dirty="0"/>
              <a:t>O Ã </a:t>
            </a:r>
            <a:r>
              <a:rPr lang="pt-BR" b="1" dirty="0" smtClean="0"/>
              <a:t>O  </a:t>
            </a:r>
            <a:r>
              <a:rPr lang="pt-BR" b="1" dirty="0"/>
              <a:t>P . T O R </a:t>
            </a:r>
            <a:r>
              <a:rPr lang="pt-BR" b="1" dirty="0" err="1"/>
              <a:t>R</a:t>
            </a:r>
            <a:r>
              <a:rPr lang="pt-BR" b="1" dirty="0"/>
              <a:t> E S , †</a:t>
            </a:r>
          </a:p>
          <a:p>
            <a:r>
              <a:rPr lang="pt-BR" dirty="0"/>
              <a:t>O L A </a:t>
            </a:r>
            <a:r>
              <a:rPr lang="pt-BR" dirty="0" smtClean="0"/>
              <a:t>F  </a:t>
            </a:r>
            <a:r>
              <a:rPr lang="pt-BR" dirty="0"/>
              <a:t>M A L M , † </a:t>
            </a:r>
            <a:endParaRPr lang="pt-BR" dirty="0" smtClean="0"/>
          </a:p>
          <a:p>
            <a:r>
              <a:rPr lang="pt-BR" dirty="0" smtClean="0"/>
              <a:t>R </a:t>
            </a:r>
            <a:r>
              <a:rPr lang="pt-BR" dirty="0"/>
              <a:t>O N </a:t>
            </a:r>
            <a:r>
              <a:rPr lang="pt-BR" dirty="0" err="1"/>
              <a:t>N</a:t>
            </a:r>
            <a:r>
              <a:rPr lang="pt-BR" dirty="0"/>
              <a:t> </a:t>
            </a:r>
            <a:r>
              <a:rPr lang="pt-BR" dirty="0" smtClean="0"/>
              <a:t>Y  </a:t>
            </a:r>
            <a:r>
              <a:rPr lang="pt-BR" dirty="0"/>
              <a:t>B L U S T , </a:t>
            </a:r>
            <a:r>
              <a:rPr lang="pt-BR" dirty="0" smtClean="0"/>
              <a:t>§</a:t>
            </a:r>
          </a:p>
          <a:p>
            <a:r>
              <a:rPr lang="pt-BR" dirty="0" smtClean="0"/>
              <a:t>A </a:t>
            </a:r>
            <a:r>
              <a:rPr lang="pt-BR" dirty="0"/>
              <a:t>N D</a:t>
            </a:r>
          </a:p>
          <a:p>
            <a:r>
              <a:rPr lang="pt-BR" dirty="0"/>
              <a:t>K R I S H N </a:t>
            </a:r>
            <a:r>
              <a:rPr lang="pt-BR" dirty="0" smtClean="0"/>
              <a:t>A  </a:t>
            </a:r>
            <a:r>
              <a:rPr lang="pt-BR" dirty="0"/>
              <a:t>D A S </a:t>
            </a:r>
            <a:r>
              <a:rPr lang="pt-BR" dirty="0" smtClean="0"/>
              <a:t>|</a:t>
            </a:r>
            <a:endParaRPr lang="pt-BR" dirty="0"/>
          </a:p>
        </p:txBody>
      </p:sp>
      <p:sp>
        <p:nvSpPr>
          <p:cNvPr id="5" name="CaixaDeTexto 4"/>
          <p:cNvSpPr txBox="1"/>
          <p:nvPr/>
        </p:nvSpPr>
        <p:spPr>
          <a:xfrm>
            <a:off x="4884205" y="44624"/>
            <a:ext cx="4152291" cy="369332"/>
          </a:xfrm>
          <a:prstGeom prst="rect">
            <a:avLst/>
          </a:prstGeom>
          <a:noFill/>
        </p:spPr>
        <p:txBody>
          <a:bodyPr wrap="none" rtlCol="0">
            <a:spAutoFit/>
          </a:bodyPr>
          <a:lstStyle/>
          <a:p>
            <a:r>
              <a:rPr lang="fr-FR" i="1" dirty="0"/>
              <a:t>Environ. Sci. Technol. </a:t>
            </a:r>
            <a:r>
              <a:rPr lang="fr-FR" b="1" i="1" dirty="0"/>
              <a:t>2008, 42, 5368–5373</a:t>
            </a:r>
            <a:endParaRPr lang="pt-BR" dirty="0"/>
          </a:p>
        </p:txBody>
      </p:sp>
      <p:sp>
        <p:nvSpPr>
          <p:cNvPr id="8" name="CaixaDeTexto 7"/>
          <p:cNvSpPr txBox="1"/>
          <p:nvPr/>
        </p:nvSpPr>
        <p:spPr>
          <a:xfrm>
            <a:off x="3995936" y="1052736"/>
            <a:ext cx="4896544" cy="5262979"/>
          </a:xfrm>
          <a:prstGeom prst="rect">
            <a:avLst/>
          </a:prstGeom>
          <a:noFill/>
        </p:spPr>
        <p:txBody>
          <a:bodyPr wrap="square" rtlCol="0">
            <a:spAutoFit/>
          </a:bodyPr>
          <a:lstStyle/>
          <a:p>
            <a:pPr algn="r"/>
            <a:r>
              <a:rPr lang="en-US" sz="2800" b="1" dirty="0">
                <a:solidFill>
                  <a:srgbClr val="FF0000"/>
                </a:solidFill>
              </a:rPr>
              <a:t>The concentrations of PFCs were measured</a:t>
            </a:r>
          </a:p>
          <a:p>
            <a:pPr algn="r"/>
            <a:r>
              <a:rPr lang="en-US" sz="2800" b="1" dirty="0">
                <a:solidFill>
                  <a:srgbClr val="FF0000"/>
                </a:solidFill>
              </a:rPr>
              <a:t>combining liquid chromatography and mass spectrometry,</a:t>
            </a:r>
          </a:p>
          <a:p>
            <a:pPr algn="r"/>
            <a:r>
              <a:rPr lang="en-US" sz="2800" b="1" dirty="0">
                <a:solidFill>
                  <a:srgbClr val="FF0000"/>
                </a:solidFill>
              </a:rPr>
              <a:t>using a </a:t>
            </a:r>
            <a:r>
              <a:rPr lang="en-US" sz="2800" b="1" dirty="0" err="1">
                <a:solidFill>
                  <a:srgbClr val="FF0000"/>
                </a:solidFill>
              </a:rPr>
              <a:t>CapLC</a:t>
            </a:r>
            <a:r>
              <a:rPr lang="en-US" sz="2800" b="1" dirty="0">
                <a:solidFill>
                  <a:srgbClr val="FF0000"/>
                </a:solidFill>
              </a:rPr>
              <a:t> system (Waters, U.S.) connected to a </a:t>
            </a:r>
            <a:r>
              <a:rPr lang="en-US" sz="2800" b="1" dirty="0" err="1">
                <a:solidFill>
                  <a:srgbClr val="FF0000"/>
                </a:solidFill>
              </a:rPr>
              <a:t>Quadrupole</a:t>
            </a:r>
            <a:r>
              <a:rPr lang="en-US" sz="2800" b="1" dirty="0">
                <a:solidFill>
                  <a:srgbClr val="FF0000"/>
                </a:solidFill>
              </a:rPr>
              <a:t>-</a:t>
            </a:r>
          </a:p>
          <a:p>
            <a:pPr algn="r"/>
            <a:r>
              <a:rPr lang="en-US" sz="2800" b="1" dirty="0">
                <a:solidFill>
                  <a:srgbClr val="FF0000"/>
                </a:solidFill>
              </a:rPr>
              <a:t>LIT </a:t>
            </a:r>
            <a:r>
              <a:rPr lang="en-US" sz="2800" b="1" dirty="0" err="1">
                <a:solidFill>
                  <a:srgbClr val="FF0000"/>
                </a:solidFill>
              </a:rPr>
              <a:t>quadrupole</a:t>
            </a:r>
            <a:r>
              <a:rPr lang="en-US" sz="2800" b="1" dirty="0">
                <a:solidFill>
                  <a:srgbClr val="FF0000"/>
                </a:solidFill>
              </a:rPr>
              <a:t> mass spectrometer (Applied </a:t>
            </a:r>
            <a:r>
              <a:rPr lang="en-US" sz="2800" b="1" dirty="0" err="1">
                <a:solidFill>
                  <a:srgbClr val="FF0000"/>
                </a:solidFill>
              </a:rPr>
              <a:t>Biosystems</a:t>
            </a:r>
            <a:r>
              <a:rPr lang="en-US" sz="2800" b="1" dirty="0">
                <a:solidFill>
                  <a:srgbClr val="FF0000"/>
                </a:solidFill>
              </a:rPr>
              <a:t>,</a:t>
            </a:r>
          </a:p>
          <a:p>
            <a:pPr algn="r"/>
            <a:r>
              <a:rPr lang="pt-BR" sz="2800" b="1" dirty="0">
                <a:solidFill>
                  <a:srgbClr val="FF0000"/>
                </a:solidFill>
              </a:rPr>
              <a:t>UK).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79512" y="404664"/>
            <a:ext cx="8712968" cy="5909310"/>
          </a:xfrm>
          <a:prstGeom prst="rect">
            <a:avLst/>
          </a:prstGeom>
        </p:spPr>
        <p:txBody>
          <a:bodyPr wrap="square">
            <a:spAutoFit/>
          </a:bodyPr>
          <a:lstStyle/>
          <a:p>
            <a:pPr algn="ctr"/>
            <a:r>
              <a:rPr lang="pt-BR" b="1" dirty="0" err="1" smtClean="0">
                <a:solidFill>
                  <a:srgbClr val="00B050"/>
                </a:solidFill>
              </a:rPr>
              <a:t>Perfluorooctane</a:t>
            </a:r>
            <a:r>
              <a:rPr lang="pt-BR" b="1" dirty="0" smtClean="0">
                <a:solidFill>
                  <a:srgbClr val="00B050"/>
                </a:solidFill>
              </a:rPr>
              <a:t> </a:t>
            </a:r>
            <a:r>
              <a:rPr lang="pt-BR" b="1" dirty="0" err="1" smtClean="0">
                <a:solidFill>
                  <a:srgbClr val="00B050"/>
                </a:solidFill>
              </a:rPr>
              <a:t>sulfonate</a:t>
            </a:r>
            <a:r>
              <a:rPr lang="pt-BR" b="1" dirty="0" smtClean="0">
                <a:solidFill>
                  <a:srgbClr val="00B050"/>
                </a:solidFill>
              </a:rPr>
              <a:t> (PFOS) </a:t>
            </a:r>
            <a:r>
              <a:rPr lang="pt-BR" b="1" dirty="0" err="1" smtClean="0">
                <a:solidFill>
                  <a:srgbClr val="00B050"/>
                </a:solidFill>
              </a:rPr>
              <a:t>and</a:t>
            </a:r>
            <a:r>
              <a:rPr lang="pt-BR" b="1" dirty="0" smtClean="0">
                <a:solidFill>
                  <a:srgbClr val="00B050"/>
                </a:solidFill>
              </a:rPr>
              <a:t> </a:t>
            </a:r>
            <a:r>
              <a:rPr lang="pt-BR" b="1" dirty="0" err="1" smtClean="0">
                <a:solidFill>
                  <a:srgbClr val="00B050"/>
                </a:solidFill>
              </a:rPr>
              <a:t>other</a:t>
            </a:r>
            <a:r>
              <a:rPr lang="pt-BR" b="1" dirty="0" smtClean="0">
                <a:solidFill>
                  <a:srgbClr val="00B050"/>
                </a:solidFill>
              </a:rPr>
              <a:t> </a:t>
            </a:r>
            <a:r>
              <a:rPr lang="pt-BR" b="1" dirty="0" err="1" smtClean="0">
                <a:solidFill>
                  <a:srgbClr val="00B050"/>
                </a:solidFill>
              </a:rPr>
              <a:t>perfluoroalkyl</a:t>
            </a:r>
            <a:r>
              <a:rPr lang="pt-BR" b="1" dirty="0" smtClean="0">
                <a:solidFill>
                  <a:srgbClr val="00B050"/>
                </a:solidFill>
              </a:rPr>
              <a:t> </a:t>
            </a:r>
            <a:r>
              <a:rPr lang="en-US" b="1" dirty="0" smtClean="0">
                <a:solidFill>
                  <a:srgbClr val="00B050"/>
                </a:solidFill>
              </a:rPr>
              <a:t>compounds (PFCs) were measured in liver samples from 29 </a:t>
            </a:r>
            <a:r>
              <a:rPr lang="pt-BR" b="1" dirty="0" smtClean="0"/>
              <a:t>marine </a:t>
            </a:r>
            <a:r>
              <a:rPr lang="pt-BR" b="1" dirty="0" err="1" smtClean="0"/>
              <a:t>tucuxi</a:t>
            </a:r>
            <a:r>
              <a:rPr lang="pt-BR" b="1" dirty="0" smtClean="0"/>
              <a:t> </a:t>
            </a:r>
            <a:r>
              <a:rPr lang="pt-BR" b="1" dirty="0" err="1" smtClean="0"/>
              <a:t>dolphins</a:t>
            </a:r>
            <a:r>
              <a:rPr lang="pt-BR" b="1" dirty="0" smtClean="0"/>
              <a:t> </a:t>
            </a:r>
            <a:r>
              <a:rPr lang="pt-BR" b="1" dirty="0" err="1" smtClean="0">
                <a:solidFill>
                  <a:srgbClr val="00B050"/>
                </a:solidFill>
              </a:rPr>
              <a:t>from</a:t>
            </a:r>
            <a:r>
              <a:rPr lang="pt-BR" b="1" dirty="0" smtClean="0">
                <a:solidFill>
                  <a:srgbClr val="00B050"/>
                </a:solidFill>
              </a:rPr>
              <a:t> Rio de Janeiro </a:t>
            </a:r>
            <a:r>
              <a:rPr lang="pt-BR" b="1" dirty="0" err="1" smtClean="0">
                <a:solidFill>
                  <a:srgbClr val="00B050"/>
                </a:solidFill>
              </a:rPr>
              <a:t>state</a:t>
            </a:r>
            <a:r>
              <a:rPr lang="pt-BR" b="1" dirty="0" smtClean="0">
                <a:solidFill>
                  <a:srgbClr val="00B050"/>
                </a:solidFill>
              </a:rPr>
              <a:t> (RJ), </a:t>
            </a:r>
            <a:r>
              <a:rPr lang="pt-BR" b="1" dirty="0" err="1" smtClean="0">
                <a:solidFill>
                  <a:srgbClr val="00B050"/>
                </a:solidFill>
              </a:rPr>
              <a:t>Brazil</a:t>
            </a:r>
            <a:r>
              <a:rPr lang="pt-BR" b="1" dirty="0" smtClean="0">
                <a:solidFill>
                  <a:srgbClr val="00B050"/>
                </a:solidFill>
              </a:rPr>
              <a:t>. </a:t>
            </a:r>
          </a:p>
          <a:p>
            <a:pPr algn="ctr"/>
            <a:endParaRPr lang="pt-BR" b="1" dirty="0">
              <a:solidFill>
                <a:srgbClr val="00B050"/>
              </a:solidFill>
            </a:endParaRPr>
          </a:p>
          <a:p>
            <a:pPr algn="ctr"/>
            <a:r>
              <a:rPr lang="en-US" b="1" dirty="0" smtClean="0">
                <a:solidFill>
                  <a:srgbClr val="00B050"/>
                </a:solidFill>
              </a:rPr>
              <a:t>PFOS was the only PFC detected and it was so in all samples. PFOS concentrations (</a:t>
            </a:r>
            <a:r>
              <a:rPr lang="en-US" b="1" dirty="0" err="1" smtClean="0">
                <a:solidFill>
                  <a:srgbClr val="00B050"/>
                </a:solidFill>
              </a:rPr>
              <a:t>ng</a:t>
            </a:r>
            <a:r>
              <a:rPr lang="en-US" b="1" dirty="0" smtClean="0">
                <a:solidFill>
                  <a:srgbClr val="00B050"/>
                </a:solidFill>
              </a:rPr>
              <a:t> ·g-1 </a:t>
            </a:r>
            <a:r>
              <a:rPr lang="en-US" b="1" dirty="0" err="1" smtClean="0">
                <a:solidFill>
                  <a:srgbClr val="00B050"/>
                </a:solidFill>
              </a:rPr>
              <a:t>dw</a:t>
            </a:r>
            <a:r>
              <a:rPr lang="en-US" b="1" dirty="0" smtClean="0">
                <a:solidFill>
                  <a:srgbClr val="00B050"/>
                </a:solidFill>
              </a:rPr>
              <a:t>) of</a:t>
            </a:r>
            <a:r>
              <a:rPr lang="en-US" b="1" dirty="0" smtClean="0"/>
              <a:t> dolphins </a:t>
            </a:r>
            <a:r>
              <a:rPr lang="en-US" b="1" dirty="0" smtClean="0">
                <a:solidFill>
                  <a:srgbClr val="00B050"/>
                </a:solidFill>
              </a:rPr>
              <a:t>(</a:t>
            </a:r>
            <a:r>
              <a:rPr lang="en-US" b="1" i="1" dirty="0" smtClean="0">
                <a:solidFill>
                  <a:srgbClr val="00B050"/>
                </a:solidFill>
              </a:rPr>
              <a:t>n)23) from the highly contaminated Guanabara </a:t>
            </a:r>
            <a:r>
              <a:rPr lang="en-US" b="1" dirty="0" smtClean="0">
                <a:solidFill>
                  <a:srgbClr val="00B050"/>
                </a:solidFill>
              </a:rPr>
              <a:t>Bay (in RJ) varied between 43 and 2431 as well as between 76 and 427 from areas of RJ other than the quoted bay (</a:t>
            </a:r>
            <a:r>
              <a:rPr lang="en-US" b="1" i="1" dirty="0" smtClean="0">
                <a:solidFill>
                  <a:srgbClr val="00B050"/>
                </a:solidFill>
              </a:rPr>
              <a:t>n ) 6). </a:t>
            </a:r>
          </a:p>
          <a:p>
            <a:pPr algn="ctr"/>
            <a:endParaRPr lang="en-US" b="1" i="1" dirty="0">
              <a:solidFill>
                <a:srgbClr val="00B050"/>
              </a:solidFill>
            </a:endParaRPr>
          </a:p>
          <a:p>
            <a:pPr algn="ctr"/>
            <a:r>
              <a:rPr lang="en-US" b="1" dirty="0" smtClean="0">
                <a:solidFill>
                  <a:srgbClr val="00B050"/>
                </a:solidFill>
              </a:rPr>
              <a:t>Concentrations of three fetuses and one neonate varied between 664 and 1590. Fetus/mother ratios were calculated in two situations (2.75 and 2.62). </a:t>
            </a:r>
          </a:p>
          <a:p>
            <a:pPr algn="ctr"/>
            <a:endParaRPr lang="en-US" b="1" dirty="0" smtClean="0">
              <a:solidFill>
                <a:srgbClr val="00B050"/>
              </a:solidFill>
            </a:endParaRPr>
          </a:p>
          <a:p>
            <a:pPr algn="ctr"/>
            <a:r>
              <a:rPr lang="en-US" b="1" dirty="0" smtClean="0">
                <a:solidFill>
                  <a:srgbClr val="00B050"/>
                </a:solidFill>
              </a:rPr>
              <a:t> It seems that mother-to-calf transference plays important role for relationships between PFOS and age. When a one-year-old male calf presenting 2431</a:t>
            </a:r>
          </a:p>
          <a:p>
            <a:pPr algn="ctr"/>
            <a:r>
              <a:rPr lang="en-US" b="1" dirty="0" err="1" smtClean="0">
                <a:solidFill>
                  <a:srgbClr val="00B050"/>
                </a:solidFill>
              </a:rPr>
              <a:t>ng</a:t>
            </a:r>
            <a:r>
              <a:rPr lang="en-US" b="1" dirty="0" smtClean="0">
                <a:solidFill>
                  <a:srgbClr val="00B050"/>
                </a:solidFill>
              </a:rPr>
              <a:t> ·g-1 </a:t>
            </a:r>
            <a:r>
              <a:rPr lang="en-US" b="1" dirty="0" err="1" smtClean="0">
                <a:solidFill>
                  <a:srgbClr val="00B050"/>
                </a:solidFill>
              </a:rPr>
              <a:t>dw</a:t>
            </a:r>
            <a:r>
              <a:rPr lang="en-US" b="1" dirty="0" smtClean="0">
                <a:solidFill>
                  <a:srgbClr val="00B050"/>
                </a:solidFill>
              </a:rPr>
              <a:t> was excluded from the test, significant correlations were observed between PFOS concentrations and both age and total length.</a:t>
            </a:r>
          </a:p>
          <a:p>
            <a:pPr algn="ctr"/>
            <a:endParaRPr lang="en-US" b="1" dirty="0">
              <a:solidFill>
                <a:srgbClr val="00B050"/>
              </a:solidFill>
            </a:endParaRPr>
          </a:p>
          <a:p>
            <a:pPr algn="ctr"/>
            <a:r>
              <a:rPr lang="en-US" b="1" dirty="0" smtClean="0">
                <a:solidFill>
                  <a:srgbClr val="00B050"/>
                </a:solidFill>
              </a:rPr>
              <a:t> Despite the placental transference, PFOS concentrations were not significantly lower in females than in males. PFOS levels in </a:t>
            </a:r>
            <a:r>
              <a:rPr lang="en-US" b="1" dirty="0" smtClean="0"/>
              <a:t>marine </a:t>
            </a:r>
            <a:r>
              <a:rPr lang="en-US" b="1" dirty="0" err="1" smtClean="0"/>
              <a:t>tucuxi</a:t>
            </a:r>
            <a:r>
              <a:rPr lang="en-US" b="1" dirty="0" smtClean="0"/>
              <a:t> dolphins</a:t>
            </a:r>
            <a:r>
              <a:rPr lang="en-US" b="1" dirty="0" smtClean="0">
                <a:solidFill>
                  <a:srgbClr val="00B050"/>
                </a:solidFill>
              </a:rPr>
              <a:t> from Guanabara Bay are among the highest detected to date in </a:t>
            </a:r>
            <a:r>
              <a:rPr lang="en-US" b="1" dirty="0" smtClean="0"/>
              <a:t>cetaceans</a:t>
            </a:r>
            <a:r>
              <a:rPr lang="en-US" b="1" dirty="0" smtClean="0">
                <a:solidFill>
                  <a:srgbClr val="00B050"/>
                </a:solidFill>
              </a:rPr>
              <a:t>, and this may represent a threat to the small population concerned.</a:t>
            </a:r>
            <a:endParaRPr lang="pt-BR" b="1" dirty="0">
              <a:solidFill>
                <a:srgbClr val="00B05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332656"/>
            <a:ext cx="7848872" cy="1477328"/>
          </a:xfrm>
          <a:prstGeom prst="rect">
            <a:avLst/>
          </a:prstGeom>
        </p:spPr>
        <p:txBody>
          <a:bodyPr wrap="square">
            <a:spAutoFit/>
          </a:bodyPr>
          <a:lstStyle/>
          <a:p>
            <a:r>
              <a:rPr lang="en-US" b="1" dirty="0"/>
              <a:t>Anthropogenic and naturally-produced </a:t>
            </a:r>
            <a:r>
              <a:rPr lang="en-US" b="1" dirty="0" err="1"/>
              <a:t>organobrominated</a:t>
            </a:r>
            <a:r>
              <a:rPr lang="en-US" b="1" dirty="0"/>
              <a:t> compounds in marine</a:t>
            </a:r>
          </a:p>
          <a:p>
            <a:r>
              <a:rPr lang="pt-BR" b="1" dirty="0" err="1"/>
              <a:t>mammals</a:t>
            </a:r>
            <a:r>
              <a:rPr lang="pt-BR" b="1" dirty="0"/>
              <a:t> </a:t>
            </a:r>
            <a:r>
              <a:rPr lang="pt-BR" b="1" dirty="0" err="1"/>
              <a:t>from</a:t>
            </a:r>
            <a:r>
              <a:rPr lang="pt-BR" b="1" dirty="0"/>
              <a:t> </a:t>
            </a:r>
            <a:r>
              <a:rPr lang="pt-BR" b="1" dirty="0" err="1" smtClean="0"/>
              <a:t>Brazil</a:t>
            </a:r>
            <a:endParaRPr lang="pt-BR" b="1" dirty="0" smtClean="0"/>
          </a:p>
          <a:p>
            <a:r>
              <a:rPr lang="pt-BR" dirty="0" smtClean="0"/>
              <a:t>Paulo </a:t>
            </a:r>
            <a:r>
              <a:rPr lang="pt-BR" dirty="0"/>
              <a:t>R. Dorneles </a:t>
            </a:r>
            <a:r>
              <a:rPr lang="pt-BR" baseline="30000" dirty="0"/>
              <a:t>a,b</a:t>
            </a:r>
            <a:r>
              <a:rPr lang="pt-BR" baseline="30000" dirty="0" smtClean="0"/>
              <a:t>,⁎</a:t>
            </a:r>
            <a:r>
              <a:rPr lang="pt-BR" dirty="0" smtClean="0"/>
              <a:t>, José </a:t>
            </a:r>
            <a:r>
              <a:rPr lang="pt-BR" dirty="0" err="1"/>
              <a:t>Lailson-Brito</a:t>
            </a:r>
            <a:r>
              <a:rPr lang="pt-BR" dirty="0"/>
              <a:t> </a:t>
            </a:r>
            <a:r>
              <a:rPr lang="pt-BR" baseline="30000" dirty="0"/>
              <a:t>a,b</a:t>
            </a:r>
            <a:r>
              <a:rPr lang="pt-BR" dirty="0" smtClean="0"/>
              <a:t>, </a:t>
            </a:r>
            <a:r>
              <a:rPr lang="pt-BR" dirty="0" err="1" smtClean="0"/>
              <a:t>Alin</a:t>
            </a:r>
            <a:r>
              <a:rPr lang="pt-BR" dirty="0" smtClean="0"/>
              <a:t> </a:t>
            </a:r>
            <a:r>
              <a:rPr lang="pt-BR" dirty="0"/>
              <a:t>C. </a:t>
            </a:r>
            <a:r>
              <a:rPr lang="pt-BR" dirty="0" err="1"/>
              <a:t>Dirtu</a:t>
            </a:r>
            <a:r>
              <a:rPr lang="pt-BR" dirty="0"/>
              <a:t> </a:t>
            </a:r>
            <a:r>
              <a:rPr lang="pt-BR" baseline="30000" dirty="0"/>
              <a:t>c,d</a:t>
            </a:r>
            <a:r>
              <a:rPr lang="pt-BR" dirty="0"/>
              <a:t>, </a:t>
            </a:r>
            <a:r>
              <a:rPr lang="pt-BR" dirty="0" err="1" smtClean="0"/>
              <a:t>Liesbeth</a:t>
            </a:r>
            <a:r>
              <a:rPr lang="pt-BR" dirty="0" smtClean="0"/>
              <a:t> </a:t>
            </a:r>
            <a:r>
              <a:rPr lang="pt-BR" dirty="0" err="1"/>
              <a:t>Weijs</a:t>
            </a:r>
            <a:r>
              <a:rPr lang="pt-BR" dirty="0"/>
              <a:t> </a:t>
            </a:r>
            <a:r>
              <a:rPr lang="pt-BR" baseline="30000" dirty="0"/>
              <a:t>c,e</a:t>
            </a:r>
            <a:r>
              <a:rPr lang="pt-BR" dirty="0"/>
              <a:t>, </a:t>
            </a:r>
            <a:r>
              <a:rPr lang="pt-BR" dirty="0" smtClean="0"/>
              <a:t>Alexandre </a:t>
            </a:r>
            <a:r>
              <a:rPr lang="pt-BR" dirty="0"/>
              <a:t>F. Azevedo </a:t>
            </a:r>
            <a:r>
              <a:rPr lang="pt-BR" baseline="30000" dirty="0" smtClean="0"/>
              <a:t>b</a:t>
            </a:r>
            <a:r>
              <a:rPr lang="pt-BR" dirty="0" smtClean="0"/>
              <a:t>, </a:t>
            </a:r>
            <a:r>
              <a:rPr lang="pt-BR" b="1" dirty="0" smtClean="0"/>
              <a:t>João </a:t>
            </a:r>
            <a:r>
              <a:rPr lang="pt-BR" b="1" dirty="0" err="1"/>
              <a:t>P.M.</a:t>
            </a:r>
            <a:r>
              <a:rPr lang="pt-BR" b="1" dirty="0"/>
              <a:t> Torres </a:t>
            </a:r>
            <a:r>
              <a:rPr lang="pt-BR" baseline="30000" dirty="0"/>
              <a:t>a</a:t>
            </a:r>
            <a:r>
              <a:rPr lang="pt-BR" dirty="0"/>
              <a:t>, </a:t>
            </a:r>
            <a:r>
              <a:rPr lang="pt-BR" dirty="0" err="1" smtClean="0"/>
              <a:t>Olaf</a:t>
            </a:r>
            <a:r>
              <a:rPr lang="pt-BR" dirty="0" smtClean="0"/>
              <a:t> </a:t>
            </a:r>
            <a:r>
              <a:rPr lang="pt-BR" dirty="0" err="1"/>
              <a:t>Malm</a:t>
            </a:r>
            <a:r>
              <a:rPr lang="pt-BR" dirty="0"/>
              <a:t> </a:t>
            </a:r>
            <a:r>
              <a:rPr lang="pt-BR" baseline="30000" dirty="0"/>
              <a:t>a</a:t>
            </a:r>
            <a:r>
              <a:rPr lang="pt-BR" dirty="0"/>
              <a:t>, </a:t>
            </a:r>
            <a:r>
              <a:rPr lang="pt-BR" dirty="0" smtClean="0"/>
              <a:t>Hugo </a:t>
            </a:r>
            <a:r>
              <a:rPr lang="pt-BR" dirty="0" err="1"/>
              <a:t>Neels</a:t>
            </a:r>
            <a:r>
              <a:rPr lang="pt-BR" dirty="0"/>
              <a:t> </a:t>
            </a:r>
            <a:r>
              <a:rPr lang="pt-BR" baseline="30000" dirty="0"/>
              <a:t>c</a:t>
            </a:r>
            <a:r>
              <a:rPr lang="pt-BR" dirty="0"/>
              <a:t>, </a:t>
            </a:r>
            <a:r>
              <a:rPr lang="pt-BR" dirty="0" smtClean="0"/>
              <a:t>Ronny </a:t>
            </a:r>
            <a:r>
              <a:rPr lang="pt-BR" dirty="0" err="1"/>
              <a:t>Blust</a:t>
            </a:r>
            <a:r>
              <a:rPr lang="pt-BR" dirty="0"/>
              <a:t> </a:t>
            </a:r>
            <a:r>
              <a:rPr lang="pt-BR" baseline="30000" dirty="0"/>
              <a:t>e</a:t>
            </a:r>
            <a:r>
              <a:rPr lang="pt-BR" dirty="0"/>
              <a:t>, </a:t>
            </a:r>
            <a:r>
              <a:rPr lang="pt-BR" dirty="0" err="1" smtClean="0"/>
              <a:t>Krishna</a:t>
            </a:r>
            <a:r>
              <a:rPr lang="pt-BR" dirty="0" smtClean="0"/>
              <a:t> </a:t>
            </a:r>
            <a:r>
              <a:rPr lang="pt-BR" dirty="0"/>
              <a:t>Das </a:t>
            </a:r>
            <a:r>
              <a:rPr lang="pt-BR" baseline="30000" dirty="0" smtClean="0"/>
              <a:t>f</a:t>
            </a:r>
            <a:r>
              <a:rPr lang="pt-BR" dirty="0" smtClean="0"/>
              <a:t>, Adrian </a:t>
            </a:r>
            <a:r>
              <a:rPr lang="pt-BR" dirty="0" err="1"/>
              <a:t>Covaci</a:t>
            </a:r>
            <a:r>
              <a:rPr lang="pt-BR" dirty="0"/>
              <a:t> </a:t>
            </a:r>
            <a:r>
              <a:rPr lang="pt-BR" baseline="30000" dirty="0" smtClean="0"/>
              <a:t>c,e</a:t>
            </a:r>
            <a:endParaRPr lang="pt-BR" baseline="30000" dirty="0"/>
          </a:p>
        </p:txBody>
      </p:sp>
      <p:sp>
        <p:nvSpPr>
          <p:cNvPr id="3" name="CaixaDeTexto 2"/>
          <p:cNvSpPr txBox="1"/>
          <p:nvPr/>
        </p:nvSpPr>
        <p:spPr>
          <a:xfrm>
            <a:off x="4867022" y="44624"/>
            <a:ext cx="4241482" cy="369332"/>
          </a:xfrm>
          <a:prstGeom prst="rect">
            <a:avLst/>
          </a:prstGeom>
          <a:noFill/>
        </p:spPr>
        <p:txBody>
          <a:bodyPr wrap="none" rtlCol="0">
            <a:spAutoFit/>
          </a:bodyPr>
          <a:lstStyle/>
          <a:p>
            <a:r>
              <a:rPr lang="fr-FR" dirty="0"/>
              <a:t>Environment International </a:t>
            </a:r>
            <a:r>
              <a:rPr lang="fr-FR" b="1" dirty="0"/>
              <a:t>36 (2010) 60–67</a:t>
            </a:r>
            <a:endParaRPr lang="pt-BR" b="1" dirty="0"/>
          </a:p>
        </p:txBody>
      </p:sp>
      <p:sp>
        <p:nvSpPr>
          <p:cNvPr id="4" name="Retângulo 3"/>
          <p:cNvSpPr/>
          <p:nvPr/>
        </p:nvSpPr>
        <p:spPr>
          <a:xfrm>
            <a:off x="179512" y="1988840"/>
            <a:ext cx="8784976" cy="4031873"/>
          </a:xfrm>
          <a:prstGeom prst="rect">
            <a:avLst/>
          </a:prstGeom>
        </p:spPr>
        <p:txBody>
          <a:bodyPr wrap="square">
            <a:spAutoFit/>
          </a:bodyPr>
          <a:lstStyle/>
          <a:p>
            <a:pPr algn="ctr"/>
            <a:r>
              <a:rPr lang="en-US" sz="1600" b="1" dirty="0">
                <a:solidFill>
                  <a:srgbClr val="FF0000"/>
                </a:solidFill>
              </a:rPr>
              <a:t>An Agilent 6890-5973 GC-MS, operated in electron capture </a:t>
            </a:r>
            <a:r>
              <a:rPr lang="en-US" sz="1600" b="1" dirty="0" smtClean="0">
                <a:solidFill>
                  <a:srgbClr val="FF0000"/>
                </a:solidFill>
              </a:rPr>
              <a:t>negative ionization </a:t>
            </a:r>
            <a:r>
              <a:rPr lang="en-US" sz="1600" b="1" dirty="0">
                <a:solidFill>
                  <a:srgbClr val="FF0000"/>
                </a:solidFill>
              </a:rPr>
              <a:t>(ECNI) mode, was equipped with a 20 m×0.18 mm×0.20 </a:t>
            </a:r>
            <a:r>
              <a:rPr lang="en-US" sz="1600" b="1" dirty="0" err="1" smtClean="0">
                <a:solidFill>
                  <a:srgbClr val="FF0000"/>
                </a:solidFill>
              </a:rPr>
              <a:t>μm</a:t>
            </a:r>
            <a:r>
              <a:rPr lang="en-US" sz="1600" b="1" dirty="0" smtClean="0">
                <a:solidFill>
                  <a:srgbClr val="FF0000"/>
                </a:solidFill>
              </a:rPr>
              <a:t>  AT-5 </a:t>
            </a:r>
            <a:r>
              <a:rPr lang="en-US" sz="1600" b="1" dirty="0">
                <a:solidFill>
                  <a:srgbClr val="FF0000"/>
                </a:solidFill>
              </a:rPr>
              <a:t>capillary column (</a:t>
            </a:r>
            <a:r>
              <a:rPr lang="en-US" sz="1600" b="1" dirty="0" err="1">
                <a:solidFill>
                  <a:srgbClr val="FF0000"/>
                </a:solidFill>
              </a:rPr>
              <a:t>Alltech</a:t>
            </a:r>
            <a:r>
              <a:rPr lang="en-US" sz="1600" b="1" dirty="0">
                <a:solidFill>
                  <a:srgbClr val="FF0000"/>
                </a:solidFill>
              </a:rPr>
              <a:t>, </a:t>
            </a:r>
            <a:r>
              <a:rPr lang="en-US" sz="1600" b="1" dirty="0" err="1">
                <a:solidFill>
                  <a:srgbClr val="FF0000"/>
                </a:solidFill>
              </a:rPr>
              <a:t>Lokeren</a:t>
            </a:r>
            <a:r>
              <a:rPr lang="en-US" sz="1600" b="1" dirty="0">
                <a:solidFill>
                  <a:srgbClr val="FF0000"/>
                </a:solidFill>
              </a:rPr>
              <a:t>, Belgium). </a:t>
            </a:r>
            <a:endParaRPr lang="en-US" sz="1600" b="1" dirty="0" smtClean="0">
              <a:solidFill>
                <a:srgbClr val="FF0000"/>
              </a:solidFill>
            </a:endParaRPr>
          </a:p>
          <a:p>
            <a:pPr algn="ctr"/>
            <a:endParaRPr lang="en-US" sz="1600" b="1" dirty="0">
              <a:solidFill>
                <a:srgbClr val="FF0000"/>
              </a:solidFill>
            </a:endParaRPr>
          </a:p>
          <a:p>
            <a:pPr algn="ctr"/>
            <a:r>
              <a:rPr lang="en-US" sz="1600" b="1" dirty="0" smtClean="0">
                <a:solidFill>
                  <a:srgbClr val="FF0000"/>
                </a:solidFill>
              </a:rPr>
              <a:t>Methane </a:t>
            </a:r>
            <a:r>
              <a:rPr lang="en-US" sz="1600" b="1" dirty="0">
                <a:solidFill>
                  <a:srgbClr val="FF0000"/>
                </a:solidFill>
              </a:rPr>
              <a:t>was used </a:t>
            </a:r>
            <a:r>
              <a:rPr lang="en-US" sz="1600" b="1" dirty="0" smtClean="0">
                <a:solidFill>
                  <a:srgbClr val="FF0000"/>
                </a:solidFill>
              </a:rPr>
              <a:t>as moderating </a:t>
            </a:r>
            <a:r>
              <a:rPr lang="en-US" sz="1600" b="1" dirty="0">
                <a:solidFill>
                  <a:srgbClr val="FF0000"/>
                </a:solidFill>
              </a:rPr>
              <a:t>gas and the ion source, </a:t>
            </a:r>
            <a:r>
              <a:rPr lang="en-US" sz="1600" b="1" dirty="0" err="1">
                <a:solidFill>
                  <a:srgbClr val="FF0000"/>
                </a:solidFill>
              </a:rPr>
              <a:t>quadrupole</a:t>
            </a:r>
            <a:r>
              <a:rPr lang="en-US" sz="1600" b="1" dirty="0">
                <a:solidFill>
                  <a:srgbClr val="FF0000"/>
                </a:solidFill>
              </a:rPr>
              <a:t> and interface </a:t>
            </a:r>
            <a:r>
              <a:rPr lang="en-US" sz="1600" b="1" dirty="0" smtClean="0">
                <a:solidFill>
                  <a:srgbClr val="FF0000"/>
                </a:solidFill>
              </a:rPr>
              <a:t>temperatures were set </a:t>
            </a:r>
            <a:r>
              <a:rPr lang="en-US" sz="1600" b="1" dirty="0">
                <a:solidFill>
                  <a:srgbClr val="FF0000"/>
                </a:solidFill>
              </a:rPr>
              <a:t>at 250, 150 and 300 °C, respectively. </a:t>
            </a:r>
            <a:endParaRPr lang="en-US" sz="1600" b="1" dirty="0" smtClean="0">
              <a:solidFill>
                <a:srgbClr val="FF0000"/>
              </a:solidFill>
            </a:endParaRPr>
          </a:p>
          <a:p>
            <a:pPr algn="ctr"/>
            <a:endParaRPr lang="en-US" sz="1600" b="1" dirty="0">
              <a:solidFill>
                <a:srgbClr val="FF0000"/>
              </a:solidFill>
            </a:endParaRPr>
          </a:p>
          <a:p>
            <a:pPr algn="ctr"/>
            <a:r>
              <a:rPr lang="en-US" sz="1600" b="1" dirty="0" smtClean="0">
                <a:solidFill>
                  <a:srgbClr val="FF0000"/>
                </a:solidFill>
              </a:rPr>
              <a:t>The MS was </a:t>
            </a:r>
            <a:r>
              <a:rPr lang="en-US" sz="1600" b="1" dirty="0">
                <a:solidFill>
                  <a:srgbClr val="FF0000"/>
                </a:solidFill>
              </a:rPr>
              <a:t>used in </a:t>
            </a:r>
            <a:r>
              <a:rPr lang="en-US" sz="1600" b="1" dirty="0" smtClean="0">
                <a:solidFill>
                  <a:srgbClr val="FF0000"/>
                </a:solidFill>
              </a:rPr>
              <a:t>the selected </a:t>
            </a:r>
            <a:r>
              <a:rPr lang="en-US" sz="1600" b="1" dirty="0">
                <a:solidFill>
                  <a:srgbClr val="FF0000"/>
                </a:solidFill>
              </a:rPr>
              <a:t>ion-monitoring (SIM) mode with ions m/z 79 and 81 </a:t>
            </a:r>
            <a:r>
              <a:rPr lang="en-US" sz="1600" b="1" dirty="0" smtClean="0">
                <a:solidFill>
                  <a:srgbClr val="FF0000"/>
                </a:solidFill>
              </a:rPr>
              <a:t>monitored during </a:t>
            </a:r>
            <a:r>
              <a:rPr lang="en-US" sz="1600" b="1" dirty="0">
                <a:solidFill>
                  <a:srgbClr val="FF0000"/>
                </a:solidFill>
              </a:rPr>
              <a:t>the entire run</a:t>
            </a:r>
            <a:r>
              <a:rPr lang="en-US" sz="1600" b="1" dirty="0" smtClean="0">
                <a:solidFill>
                  <a:srgbClr val="FF0000"/>
                </a:solidFill>
              </a:rPr>
              <a:t>.</a:t>
            </a:r>
          </a:p>
          <a:p>
            <a:pPr algn="ctr"/>
            <a:endParaRPr lang="en-US" sz="1600" b="1" dirty="0">
              <a:solidFill>
                <a:srgbClr val="FF0000"/>
              </a:solidFill>
            </a:endParaRPr>
          </a:p>
          <a:p>
            <a:pPr algn="ctr"/>
            <a:r>
              <a:rPr lang="en-US" sz="1600" b="1" dirty="0" smtClean="0">
                <a:solidFill>
                  <a:srgbClr val="FF0000"/>
                </a:solidFill>
              </a:rPr>
              <a:t>Dwell times were </a:t>
            </a:r>
            <a:r>
              <a:rPr lang="en-US" sz="1600" b="1" dirty="0">
                <a:solidFill>
                  <a:srgbClr val="FF0000"/>
                </a:solidFill>
              </a:rPr>
              <a:t>set at 40 </a:t>
            </a:r>
            <a:r>
              <a:rPr lang="en-US" sz="1600" b="1" dirty="0" err="1">
                <a:solidFill>
                  <a:srgbClr val="FF0000"/>
                </a:solidFill>
              </a:rPr>
              <a:t>ms</a:t>
            </a:r>
            <a:r>
              <a:rPr lang="en-US" sz="1600" b="1" dirty="0" err="1" smtClean="0">
                <a:solidFill>
                  <a:srgbClr val="FF0000"/>
                </a:solidFill>
              </a:rPr>
              <a:t>.</a:t>
            </a:r>
            <a:r>
              <a:rPr lang="en-US" sz="1600" b="1" dirty="0" smtClean="0">
                <a:solidFill>
                  <a:srgbClr val="FF0000"/>
                </a:solidFill>
              </a:rPr>
              <a:t> One </a:t>
            </a:r>
            <a:r>
              <a:rPr lang="en-US" sz="1600" b="1" dirty="0" err="1">
                <a:solidFill>
                  <a:srgbClr val="FF0000"/>
                </a:solidFill>
              </a:rPr>
              <a:t>μL</a:t>
            </a:r>
            <a:r>
              <a:rPr lang="en-US" sz="1600" b="1" dirty="0">
                <a:solidFill>
                  <a:srgbClr val="FF0000"/>
                </a:solidFill>
              </a:rPr>
              <a:t> of the </a:t>
            </a:r>
            <a:r>
              <a:rPr lang="en-US" sz="1600" b="1" dirty="0" smtClean="0">
                <a:solidFill>
                  <a:srgbClr val="FF0000"/>
                </a:solidFill>
              </a:rPr>
              <a:t>cleaned extract </a:t>
            </a:r>
            <a:r>
              <a:rPr lang="en-US" sz="1600" b="1" dirty="0">
                <a:solidFill>
                  <a:srgbClr val="FF0000"/>
                </a:solidFill>
              </a:rPr>
              <a:t>was injected in solvent vent mode (injector temperature: 90 °C</a:t>
            </a:r>
            <a:r>
              <a:rPr lang="en-US" sz="1600" b="1" dirty="0" smtClean="0">
                <a:solidFill>
                  <a:srgbClr val="FF0000"/>
                </a:solidFill>
              </a:rPr>
              <a:t>, held </a:t>
            </a:r>
            <a:r>
              <a:rPr lang="en-US" sz="1600" b="1" dirty="0">
                <a:solidFill>
                  <a:srgbClr val="FF0000"/>
                </a:solidFill>
              </a:rPr>
              <a:t>for 0.05 min, then with 700 °C/min to 305 °C and kept for 25 min</a:t>
            </a:r>
            <a:r>
              <a:rPr lang="en-US" sz="1600" b="1" dirty="0" smtClean="0">
                <a:solidFill>
                  <a:srgbClr val="FF0000"/>
                </a:solidFill>
              </a:rPr>
              <a:t>; </a:t>
            </a:r>
            <a:r>
              <a:rPr lang="pt-BR" sz="1600" b="1" dirty="0" err="1" smtClean="0">
                <a:solidFill>
                  <a:srgbClr val="FF0000"/>
                </a:solidFill>
              </a:rPr>
              <a:t>vent</a:t>
            </a:r>
            <a:r>
              <a:rPr lang="pt-BR" sz="1600" b="1" dirty="0" smtClean="0">
                <a:solidFill>
                  <a:srgbClr val="FF0000"/>
                </a:solidFill>
              </a:rPr>
              <a:t> </a:t>
            </a:r>
            <a:r>
              <a:rPr lang="pt-BR" sz="1600" b="1" dirty="0" err="1">
                <a:solidFill>
                  <a:srgbClr val="FF0000"/>
                </a:solidFill>
              </a:rPr>
              <a:t>flow</a:t>
            </a:r>
            <a:r>
              <a:rPr lang="pt-BR" sz="1600" b="1" dirty="0">
                <a:solidFill>
                  <a:srgbClr val="FF0000"/>
                </a:solidFill>
              </a:rPr>
              <a:t> </a:t>
            </a:r>
            <a:r>
              <a:rPr lang="pt-BR" sz="1600" b="1" dirty="0" err="1">
                <a:solidFill>
                  <a:srgbClr val="FF0000"/>
                </a:solidFill>
              </a:rPr>
              <a:t>was</a:t>
            </a:r>
            <a:r>
              <a:rPr lang="pt-BR" sz="1600" b="1" dirty="0">
                <a:solidFill>
                  <a:srgbClr val="FF0000"/>
                </a:solidFill>
              </a:rPr>
              <a:t> set </a:t>
            </a:r>
            <a:r>
              <a:rPr lang="pt-BR" sz="1600" b="1" dirty="0" err="1">
                <a:solidFill>
                  <a:srgbClr val="FF0000"/>
                </a:solidFill>
              </a:rPr>
              <a:t>at</a:t>
            </a:r>
            <a:r>
              <a:rPr lang="pt-BR" sz="1600" b="1" dirty="0">
                <a:solidFill>
                  <a:srgbClr val="FF0000"/>
                </a:solidFill>
              </a:rPr>
              <a:t> 75 </a:t>
            </a:r>
            <a:r>
              <a:rPr lang="pt-BR" sz="1600" b="1" dirty="0" err="1">
                <a:solidFill>
                  <a:srgbClr val="FF0000"/>
                </a:solidFill>
              </a:rPr>
              <a:t>mL</a:t>
            </a:r>
            <a:r>
              <a:rPr lang="pt-BR" sz="1600" b="1" dirty="0">
                <a:solidFill>
                  <a:srgbClr val="FF0000"/>
                </a:solidFill>
              </a:rPr>
              <a:t>/</a:t>
            </a:r>
            <a:r>
              <a:rPr lang="pt-BR" sz="1600" b="1" dirty="0" err="1">
                <a:solidFill>
                  <a:srgbClr val="FF0000"/>
                </a:solidFill>
              </a:rPr>
              <a:t>min</a:t>
            </a:r>
            <a:r>
              <a:rPr lang="pt-BR" sz="1600" b="1" dirty="0">
                <a:solidFill>
                  <a:srgbClr val="FF0000"/>
                </a:solidFill>
              </a:rPr>
              <a:t> </a:t>
            </a:r>
            <a:r>
              <a:rPr lang="pt-BR" sz="1600" b="1" dirty="0" err="1">
                <a:solidFill>
                  <a:srgbClr val="FF0000"/>
                </a:solidFill>
              </a:rPr>
              <a:t>and</a:t>
            </a:r>
            <a:r>
              <a:rPr lang="pt-BR" sz="1600" b="1" dirty="0">
                <a:solidFill>
                  <a:srgbClr val="FF0000"/>
                </a:solidFill>
              </a:rPr>
              <a:t>, </a:t>
            </a:r>
            <a:r>
              <a:rPr lang="pt-BR" sz="1600" b="1" dirty="0" err="1">
                <a:solidFill>
                  <a:srgbClr val="FF0000"/>
                </a:solidFill>
              </a:rPr>
              <a:t>purge</a:t>
            </a:r>
            <a:r>
              <a:rPr lang="pt-BR" sz="1600" b="1" dirty="0">
                <a:solidFill>
                  <a:srgbClr val="FF0000"/>
                </a:solidFill>
              </a:rPr>
              <a:t> </a:t>
            </a:r>
            <a:r>
              <a:rPr lang="pt-BR" sz="1600" b="1" dirty="0" err="1">
                <a:solidFill>
                  <a:srgbClr val="FF0000"/>
                </a:solidFill>
              </a:rPr>
              <a:t>vent</a:t>
            </a:r>
            <a:r>
              <a:rPr lang="pt-BR" sz="1600" b="1" dirty="0">
                <a:solidFill>
                  <a:srgbClr val="FF0000"/>
                </a:solidFill>
              </a:rPr>
              <a:t> </a:t>
            </a:r>
            <a:r>
              <a:rPr lang="pt-BR" sz="1600" b="1" dirty="0" err="1">
                <a:solidFill>
                  <a:srgbClr val="FF0000"/>
                </a:solidFill>
              </a:rPr>
              <a:t>opened</a:t>
            </a:r>
            <a:r>
              <a:rPr lang="pt-BR" sz="1600" b="1" dirty="0">
                <a:solidFill>
                  <a:srgbClr val="FF0000"/>
                </a:solidFill>
              </a:rPr>
              <a:t> </a:t>
            </a:r>
            <a:r>
              <a:rPr lang="pt-BR" sz="1600" b="1" dirty="0" err="1">
                <a:solidFill>
                  <a:srgbClr val="FF0000"/>
                </a:solidFill>
              </a:rPr>
              <a:t>at</a:t>
            </a:r>
            <a:r>
              <a:rPr lang="pt-BR" sz="1600" b="1" dirty="0">
                <a:solidFill>
                  <a:srgbClr val="FF0000"/>
                </a:solidFill>
              </a:rPr>
              <a:t> 1.5 </a:t>
            </a:r>
            <a:r>
              <a:rPr lang="pt-BR" sz="1600" b="1" dirty="0" err="1">
                <a:solidFill>
                  <a:srgbClr val="FF0000"/>
                </a:solidFill>
              </a:rPr>
              <a:t>min</a:t>
            </a:r>
            <a:r>
              <a:rPr lang="pt-BR" sz="1600" b="1" dirty="0" smtClean="0">
                <a:solidFill>
                  <a:srgbClr val="FF0000"/>
                </a:solidFill>
              </a:rPr>
              <a:t>).</a:t>
            </a:r>
          </a:p>
          <a:p>
            <a:pPr algn="ctr"/>
            <a:endParaRPr lang="pt-BR" sz="1600" b="1" dirty="0">
              <a:solidFill>
                <a:srgbClr val="FF0000"/>
              </a:solidFill>
            </a:endParaRPr>
          </a:p>
          <a:p>
            <a:pPr algn="ctr"/>
            <a:r>
              <a:rPr lang="en-US" sz="1600" b="1" dirty="0">
                <a:solidFill>
                  <a:srgbClr val="FF0000"/>
                </a:solidFill>
              </a:rPr>
              <a:t>Helium was used as carrier gas at constant flow (0.8 </a:t>
            </a:r>
            <a:r>
              <a:rPr lang="en-US" sz="1600" b="1" dirty="0" err="1">
                <a:solidFill>
                  <a:srgbClr val="FF0000"/>
                </a:solidFill>
              </a:rPr>
              <a:t>mL</a:t>
            </a:r>
            <a:r>
              <a:rPr lang="en-US" sz="1600" b="1" dirty="0">
                <a:solidFill>
                  <a:srgbClr val="FF0000"/>
                </a:solidFill>
              </a:rPr>
              <a:t>/min). </a:t>
            </a:r>
            <a:r>
              <a:rPr lang="en-US" sz="1600" b="1" dirty="0" smtClean="0">
                <a:solidFill>
                  <a:srgbClr val="FF0000"/>
                </a:solidFill>
              </a:rPr>
              <a:t>The temperature </a:t>
            </a:r>
            <a:r>
              <a:rPr lang="en-US" sz="1600" b="1" dirty="0">
                <a:solidFill>
                  <a:srgbClr val="FF0000"/>
                </a:solidFill>
              </a:rPr>
              <a:t>of the AT-5 column was kept at 90 °C for 1.50 min, </a:t>
            </a:r>
            <a:r>
              <a:rPr lang="en-US" sz="1600" b="1" dirty="0" smtClean="0">
                <a:solidFill>
                  <a:srgbClr val="FF0000"/>
                </a:solidFill>
              </a:rPr>
              <a:t>then increased </a:t>
            </a:r>
            <a:r>
              <a:rPr lang="en-US" sz="1600" b="1" dirty="0">
                <a:solidFill>
                  <a:srgbClr val="FF0000"/>
                </a:solidFill>
              </a:rPr>
              <a:t>to 200 °C at a rate of 20 °C/min, further increased to 300 °C at </a:t>
            </a:r>
            <a:r>
              <a:rPr lang="en-US" sz="1600" b="1" dirty="0" smtClean="0">
                <a:solidFill>
                  <a:srgbClr val="FF0000"/>
                </a:solidFill>
              </a:rPr>
              <a:t>a rate </a:t>
            </a:r>
            <a:r>
              <a:rPr lang="en-US" sz="1600" b="1" dirty="0">
                <a:solidFill>
                  <a:srgbClr val="FF0000"/>
                </a:solidFill>
              </a:rPr>
              <a:t>of 5 °C/min, kept for 15 min.</a:t>
            </a:r>
            <a:endParaRPr lang="pt-BR" sz="1600" b="1" dirty="0">
              <a:solidFill>
                <a:srgbClr val="FF0000"/>
              </a:solidFill>
            </a:endParaRPr>
          </a:p>
        </p:txBody>
      </p:sp>
      <p:sp>
        <p:nvSpPr>
          <p:cNvPr id="5" name="CaixaDeTexto 4"/>
          <p:cNvSpPr txBox="1"/>
          <p:nvPr/>
        </p:nvSpPr>
        <p:spPr>
          <a:xfrm>
            <a:off x="4644008" y="756568"/>
            <a:ext cx="4499992" cy="307777"/>
          </a:xfrm>
          <a:prstGeom prst="rect">
            <a:avLst/>
          </a:prstGeom>
          <a:noFill/>
        </p:spPr>
        <p:txBody>
          <a:bodyPr wrap="square" rtlCol="0">
            <a:spAutoFit/>
          </a:bodyPr>
          <a:lstStyle/>
          <a:p>
            <a:pPr algn="r"/>
            <a:r>
              <a:rPr lang="pt-BR" sz="1400" dirty="0" smtClean="0"/>
              <a:t>.</a:t>
            </a:r>
            <a:endParaRPr lang="pt-BR"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548680"/>
            <a:ext cx="9144000" cy="5632311"/>
          </a:xfrm>
          <a:prstGeom prst="rect">
            <a:avLst/>
          </a:prstGeom>
        </p:spPr>
        <p:txBody>
          <a:bodyPr wrap="square">
            <a:spAutoFit/>
          </a:bodyPr>
          <a:lstStyle/>
          <a:p>
            <a:pPr algn="ctr"/>
            <a:r>
              <a:rPr lang="en-US" b="1" dirty="0" smtClean="0">
                <a:solidFill>
                  <a:srgbClr val="00B050"/>
                </a:solidFill>
              </a:rPr>
              <a:t>Liver samples from 51 cetaceans, comprising 10 species, stranded between 1994 and 2006 in a highly industrialized and urbanized region in Southeast Brazil, were analyzed for </a:t>
            </a:r>
            <a:r>
              <a:rPr lang="en-US" b="1" dirty="0" err="1" smtClean="0">
                <a:solidFill>
                  <a:srgbClr val="00B050"/>
                </a:solidFill>
              </a:rPr>
              <a:t>polybrominated</a:t>
            </a:r>
            <a:r>
              <a:rPr lang="en-US" b="1" dirty="0" smtClean="0">
                <a:solidFill>
                  <a:srgbClr val="00B050"/>
                </a:solidFill>
              </a:rPr>
              <a:t> </a:t>
            </a:r>
            <a:r>
              <a:rPr lang="en-US" b="1" dirty="0" err="1" smtClean="0">
                <a:solidFill>
                  <a:srgbClr val="00B050"/>
                </a:solidFill>
              </a:rPr>
              <a:t>diphenyl</a:t>
            </a:r>
            <a:r>
              <a:rPr lang="en-US" b="1" dirty="0" smtClean="0">
                <a:solidFill>
                  <a:srgbClr val="00B050"/>
                </a:solidFill>
              </a:rPr>
              <a:t> ethers (PBDEs) and </a:t>
            </a:r>
            <a:r>
              <a:rPr lang="en-US" b="1" dirty="0" err="1" smtClean="0">
                <a:solidFill>
                  <a:srgbClr val="00B050"/>
                </a:solidFill>
              </a:rPr>
              <a:t>methoxylated</a:t>
            </a:r>
            <a:r>
              <a:rPr lang="en-US" b="1" dirty="0" smtClean="0">
                <a:solidFill>
                  <a:srgbClr val="00B050"/>
                </a:solidFill>
              </a:rPr>
              <a:t>-PBDEs (</a:t>
            </a:r>
            <a:r>
              <a:rPr lang="en-US" b="1" dirty="0" err="1" smtClean="0">
                <a:solidFill>
                  <a:srgbClr val="00B050"/>
                </a:solidFill>
              </a:rPr>
              <a:t>MeO</a:t>
            </a:r>
            <a:r>
              <a:rPr lang="en-US" b="1" dirty="0" smtClean="0">
                <a:solidFill>
                  <a:srgbClr val="00B050"/>
                </a:solidFill>
              </a:rPr>
              <a:t>-PBDEs).</a:t>
            </a:r>
          </a:p>
          <a:p>
            <a:pPr algn="ctr"/>
            <a:endParaRPr lang="en-US" b="1" dirty="0" smtClean="0">
              <a:solidFill>
                <a:srgbClr val="00B050"/>
              </a:solidFill>
            </a:endParaRPr>
          </a:p>
          <a:p>
            <a:pPr algn="ctr"/>
            <a:r>
              <a:rPr lang="en-US" b="1" dirty="0" smtClean="0">
                <a:solidFill>
                  <a:srgbClr val="00B050"/>
                </a:solidFill>
              </a:rPr>
              <a:t>A concentration range of PBDEs (3–5960 </a:t>
            </a:r>
            <a:r>
              <a:rPr lang="en-US" b="1" dirty="0" err="1" smtClean="0">
                <a:solidFill>
                  <a:srgbClr val="00B050"/>
                </a:solidFill>
              </a:rPr>
              <a:t>ng</a:t>
            </a:r>
            <a:r>
              <a:rPr lang="en-US" b="1" dirty="0" smtClean="0">
                <a:solidFill>
                  <a:srgbClr val="00B050"/>
                </a:solidFill>
              </a:rPr>
              <a:t>/g </a:t>
            </a:r>
            <a:r>
              <a:rPr lang="en-US" b="1" dirty="0" err="1" smtClean="0">
                <a:solidFill>
                  <a:srgbClr val="00B050"/>
                </a:solidFill>
              </a:rPr>
              <a:t>lw</a:t>
            </a:r>
            <a:r>
              <a:rPr lang="en-US" b="1" dirty="0" smtClean="0">
                <a:solidFill>
                  <a:srgbClr val="00B050"/>
                </a:solidFill>
              </a:rPr>
              <a:t>) similar to that observed in Northern Hemisphere dolphins was found. </a:t>
            </a:r>
          </a:p>
          <a:p>
            <a:pPr algn="ctr"/>
            <a:endParaRPr lang="en-US" b="1" dirty="0">
              <a:solidFill>
                <a:srgbClr val="00B050"/>
              </a:solidFill>
            </a:endParaRPr>
          </a:p>
          <a:p>
            <a:pPr algn="ctr"/>
            <a:r>
              <a:rPr lang="en-US" b="1" dirty="0" err="1" smtClean="0">
                <a:solidFill>
                  <a:srgbClr val="00B050"/>
                </a:solidFill>
              </a:rPr>
              <a:t>MeO</a:t>
            </a:r>
            <a:r>
              <a:rPr lang="en-US" b="1" dirty="0" smtClean="0">
                <a:solidFill>
                  <a:srgbClr val="00B050"/>
                </a:solidFill>
              </a:rPr>
              <a:t>-PBDE concentrations in continental shelf (CS) dolphins from Brazil are among the highest detected to date in cetaceans (up to 250 </a:t>
            </a:r>
            <a:r>
              <a:rPr lang="en-US" b="1" dirty="0" err="1" smtClean="0">
                <a:solidFill>
                  <a:srgbClr val="00B050"/>
                </a:solidFill>
              </a:rPr>
              <a:t>μg</a:t>
            </a:r>
            <a:r>
              <a:rPr lang="en-US" b="1" dirty="0" smtClean="0">
                <a:solidFill>
                  <a:srgbClr val="00B050"/>
                </a:solidFill>
              </a:rPr>
              <a:t>/g </a:t>
            </a:r>
            <a:r>
              <a:rPr lang="en-US" b="1" dirty="0" err="1" smtClean="0">
                <a:solidFill>
                  <a:srgbClr val="00B050"/>
                </a:solidFill>
              </a:rPr>
              <a:t>lw</a:t>
            </a:r>
            <a:r>
              <a:rPr lang="en-US" b="1" dirty="0" smtClean="0">
                <a:solidFill>
                  <a:srgbClr val="00B050"/>
                </a:solidFill>
              </a:rPr>
              <a:t>). </a:t>
            </a:r>
          </a:p>
          <a:p>
            <a:pPr algn="ctr"/>
            <a:endParaRPr lang="en-US" b="1" dirty="0">
              <a:solidFill>
                <a:srgbClr val="00B050"/>
              </a:solidFill>
            </a:endParaRPr>
          </a:p>
          <a:p>
            <a:pPr algn="ctr"/>
            <a:r>
              <a:rPr lang="en-US" b="1" dirty="0" smtClean="0">
                <a:solidFill>
                  <a:srgbClr val="00B050"/>
                </a:solidFill>
              </a:rPr>
              <a:t>Higher </a:t>
            </a:r>
            <a:r>
              <a:rPr lang="en-US" b="1" dirty="0" err="1" smtClean="0">
                <a:solidFill>
                  <a:srgbClr val="00B050"/>
                </a:solidFill>
              </a:rPr>
              <a:t>ΣMeO</a:t>
            </a:r>
            <a:r>
              <a:rPr lang="en-US" b="1" dirty="0" smtClean="0">
                <a:solidFill>
                  <a:srgbClr val="00B050"/>
                </a:solidFill>
              </a:rPr>
              <a:t>-PBDE concentrations were measured in CS and </a:t>
            </a:r>
            <a:r>
              <a:rPr lang="en-US" b="1" dirty="0" smtClean="0"/>
              <a:t>oceanic dolphins </a:t>
            </a:r>
            <a:r>
              <a:rPr lang="en-US" b="1" dirty="0" smtClean="0">
                <a:solidFill>
                  <a:srgbClr val="00B050"/>
                </a:solidFill>
              </a:rPr>
              <a:t>than in </a:t>
            </a:r>
            <a:r>
              <a:rPr lang="en-US" b="1" dirty="0" smtClean="0"/>
              <a:t>estuarine dolphins</a:t>
            </a:r>
            <a:r>
              <a:rPr lang="en-US" b="1" dirty="0" smtClean="0">
                <a:solidFill>
                  <a:srgbClr val="00B050"/>
                </a:solidFill>
              </a:rPr>
              <a:t>. </a:t>
            </a:r>
          </a:p>
          <a:p>
            <a:pPr algn="ctr"/>
            <a:endParaRPr lang="en-US" b="1" dirty="0">
              <a:solidFill>
                <a:srgbClr val="00B050"/>
              </a:solidFill>
            </a:endParaRPr>
          </a:p>
          <a:p>
            <a:pPr algn="ctr"/>
            <a:r>
              <a:rPr lang="en-US" b="1" dirty="0" smtClean="0">
                <a:solidFill>
                  <a:srgbClr val="00B050"/>
                </a:solidFill>
              </a:rPr>
              <a:t> The ΣPBDE/</a:t>
            </a:r>
            <a:r>
              <a:rPr lang="en-US" b="1" dirty="0" err="1" smtClean="0">
                <a:solidFill>
                  <a:srgbClr val="00B050"/>
                </a:solidFill>
              </a:rPr>
              <a:t>ΣMeO</a:t>
            </a:r>
            <a:r>
              <a:rPr lang="en-US" b="1" dirty="0" smtClean="0">
                <a:solidFill>
                  <a:srgbClr val="00B050"/>
                </a:solidFill>
              </a:rPr>
              <a:t>-PBDE ratio varied significantly ranging from a mean value of 7.12 to 0.08 and 0.01 for estuarine, CS and oceanic species, respectively.</a:t>
            </a:r>
          </a:p>
          <a:p>
            <a:pPr algn="ctr"/>
            <a:endParaRPr lang="en-US" b="1" dirty="0" smtClean="0">
              <a:solidFill>
                <a:srgbClr val="00B050"/>
              </a:solidFill>
            </a:endParaRPr>
          </a:p>
          <a:p>
            <a:pPr algn="ctr"/>
            <a:r>
              <a:rPr lang="en-US" b="1" dirty="0" smtClean="0">
                <a:solidFill>
                  <a:srgbClr val="00B050"/>
                </a:solidFill>
              </a:rPr>
              <a:t>A positive correlation was observed between ΣPBDE and year of stranding of male </a:t>
            </a:r>
            <a:r>
              <a:rPr lang="en-US" b="1" dirty="0" smtClean="0"/>
              <a:t>estuarine dolphins (</a:t>
            </a:r>
            <a:r>
              <a:rPr lang="en-US" b="1" i="1" dirty="0" err="1" smtClean="0"/>
              <a:t>Sotalia</a:t>
            </a:r>
            <a:r>
              <a:rPr lang="en-US" b="1" i="1" dirty="0" smtClean="0"/>
              <a:t> </a:t>
            </a:r>
            <a:r>
              <a:rPr lang="en-US" b="1" i="1" dirty="0" err="1" smtClean="0"/>
              <a:t>guianensis</a:t>
            </a:r>
            <a:r>
              <a:rPr lang="en-US" b="1" dirty="0" smtClean="0"/>
              <a:t>), </a:t>
            </a:r>
            <a:r>
              <a:rPr lang="en-US" b="1" dirty="0" smtClean="0">
                <a:solidFill>
                  <a:srgbClr val="00B050"/>
                </a:solidFill>
              </a:rPr>
              <a:t>which suggests temporal variation in the exposure. </a:t>
            </a:r>
          </a:p>
          <a:p>
            <a:pPr algn="ctr"/>
            <a:endParaRPr lang="en-US" b="1" dirty="0">
              <a:solidFill>
                <a:srgbClr val="00B050"/>
              </a:solidFill>
            </a:endParaRPr>
          </a:p>
          <a:p>
            <a:pPr algn="ctr"/>
            <a:r>
              <a:rPr lang="en-US" b="1" dirty="0" smtClean="0">
                <a:solidFill>
                  <a:srgbClr val="00B050"/>
                </a:solidFill>
              </a:rPr>
              <a:t>Placental transfer of </a:t>
            </a:r>
            <a:r>
              <a:rPr lang="en-US" b="1" dirty="0" err="1" smtClean="0">
                <a:solidFill>
                  <a:srgbClr val="00B050"/>
                </a:solidFill>
              </a:rPr>
              <a:t>organobrominated</a:t>
            </a:r>
            <a:r>
              <a:rPr lang="en-US" b="1" dirty="0" smtClean="0">
                <a:solidFill>
                  <a:srgbClr val="00B050"/>
                </a:solidFill>
              </a:rPr>
              <a:t> compounds was also </a:t>
            </a:r>
            <a:r>
              <a:rPr lang="pt-BR" b="1" dirty="0" err="1" smtClean="0">
                <a:solidFill>
                  <a:srgbClr val="00B050"/>
                </a:solidFill>
              </a:rPr>
              <a:t>evidenced</a:t>
            </a:r>
            <a:r>
              <a:rPr lang="pt-BR" b="1" dirty="0" smtClean="0">
                <a:solidFill>
                  <a:srgbClr val="00B050"/>
                </a:solidFill>
              </a:rPr>
              <a:t> in S. </a:t>
            </a:r>
            <a:r>
              <a:rPr lang="pt-BR" b="1" dirty="0" err="1" smtClean="0">
                <a:solidFill>
                  <a:srgbClr val="00B050"/>
                </a:solidFill>
              </a:rPr>
              <a:t>guianensis</a:t>
            </a:r>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548680"/>
            <a:ext cx="4572000" cy="3970318"/>
          </a:xfrm>
          <a:prstGeom prst="rect">
            <a:avLst/>
          </a:prstGeom>
        </p:spPr>
        <p:txBody>
          <a:bodyPr>
            <a:spAutoFit/>
          </a:bodyPr>
          <a:lstStyle/>
          <a:p>
            <a:r>
              <a:rPr lang="en-US" b="1" dirty="0"/>
              <a:t>PCDD, PCDF AND PCB DETERMINATION IN DOLPHINS REVEALS A WORLD</a:t>
            </a:r>
          </a:p>
          <a:p>
            <a:r>
              <a:rPr lang="en-US" b="1" dirty="0"/>
              <a:t>HOTSPOT FOR PCBS IN GUANABARA BAY, </a:t>
            </a:r>
            <a:r>
              <a:rPr lang="en-US" b="1" dirty="0" smtClean="0"/>
              <a:t>BRAZIL</a:t>
            </a:r>
          </a:p>
          <a:p>
            <a:r>
              <a:rPr lang="pt-BR" dirty="0" smtClean="0"/>
              <a:t>Dorneles </a:t>
            </a:r>
            <a:r>
              <a:rPr lang="pt-BR" dirty="0"/>
              <a:t>Paulo</a:t>
            </a:r>
            <a:r>
              <a:rPr lang="pt-BR" baseline="30000" dirty="0"/>
              <a:t>1,2</a:t>
            </a:r>
            <a:r>
              <a:rPr lang="pt-BR" dirty="0"/>
              <a:t>, </a:t>
            </a:r>
            <a:endParaRPr lang="pt-BR" dirty="0" smtClean="0"/>
          </a:p>
          <a:p>
            <a:r>
              <a:rPr lang="pt-BR" dirty="0" err="1" smtClean="0"/>
              <a:t>Lailson-Brito</a:t>
            </a:r>
            <a:r>
              <a:rPr lang="pt-BR" dirty="0" smtClean="0"/>
              <a:t> </a:t>
            </a:r>
            <a:r>
              <a:rPr lang="pt-BR" dirty="0"/>
              <a:t>Jose</a:t>
            </a:r>
            <a:r>
              <a:rPr lang="pt-BR" baseline="30000" dirty="0"/>
              <a:t>1,2</a:t>
            </a:r>
            <a:r>
              <a:rPr lang="pt-BR" dirty="0"/>
              <a:t>, </a:t>
            </a:r>
            <a:endParaRPr lang="pt-BR" dirty="0" smtClean="0"/>
          </a:p>
          <a:p>
            <a:r>
              <a:rPr lang="pt-BR" dirty="0" err="1" smtClean="0"/>
              <a:t>Eppe</a:t>
            </a:r>
            <a:r>
              <a:rPr lang="pt-BR" dirty="0" smtClean="0"/>
              <a:t> </a:t>
            </a:r>
            <a:r>
              <a:rPr lang="pt-BR" dirty="0"/>
              <a:t>Gauthier</a:t>
            </a:r>
            <a:r>
              <a:rPr lang="pt-BR" baseline="30000" dirty="0"/>
              <a:t>3</a:t>
            </a:r>
            <a:r>
              <a:rPr lang="pt-BR" dirty="0"/>
              <a:t>, </a:t>
            </a:r>
            <a:endParaRPr lang="pt-BR" dirty="0" smtClean="0"/>
          </a:p>
          <a:p>
            <a:r>
              <a:rPr lang="pt-BR" dirty="0" smtClean="0"/>
              <a:t>Azevedo </a:t>
            </a:r>
            <a:r>
              <a:rPr lang="pt-BR" dirty="0"/>
              <a:t>Alexandre</a:t>
            </a:r>
            <a:r>
              <a:rPr lang="pt-BR" baseline="30000" dirty="0"/>
              <a:t>2</a:t>
            </a:r>
            <a:r>
              <a:rPr lang="pt-BR" dirty="0"/>
              <a:t>, </a:t>
            </a:r>
            <a:endParaRPr lang="pt-BR" dirty="0" smtClean="0"/>
          </a:p>
          <a:p>
            <a:r>
              <a:rPr lang="pt-BR" dirty="0" smtClean="0"/>
              <a:t>Azevedo-Silva </a:t>
            </a:r>
            <a:r>
              <a:rPr lang="pt-BR" dirty="0"/>
              <a:t>Claudio</a:t>
            </a:r>
            <a:r>
              <a:rPr lang="pt-BR" baseline="30000" dirty="0"/>
              <a:t>1</a:t>
            </a:r>
            <a:r>
              <a:rPr lang="pt-BR" dirty="0" smtClean="0"/>
              <a:t>,</a:t>
            </a:r>
          </a:p>
          <a:p>
            <a:r>
              <a:rPr lang="pt-BR" b="1" dirty="0" smtClean="0"/>
              <a:t>Torres João</a:t>
            </a:r>
            <a:r>
              <a:rPr lang="pt-BR" b="1" baseline="30000" dirty="0" smtClean="0"/>
              <a:t>1</a:t>
            </a:r>
            <a:r>
              <a:rPr lang="pt-BR" dirty="0"/>
              <a:t>, </a:t>
            </a:r>
            <a:endParaRPr lang="pt-BR" dirty="0" smtClean="0"/>
          </a:p>
          <a:p>
            <a:r>
              <a:rPr lang="pt-BR" dirty="0" err="1" smtClean="0"/>
              <a:t>Malm</a:t>
            </a:r>
            <a:r>
              <a:rPr lang="pt-BR" dirty="0" smtClean="0"/>
              <a:t> </a:t>
            </a:r>
            <a:r>
              <a:rPr lang="pt-BR" dirty="0"/>
              <a:t>Olaf</a:t>
            </a:r>
            <a:r>
              <a:rPr lang="pt-BR" baseline="30000" dirty="0"/>
              <a:t>1</a:t>
            </a:r>
            <a:r>
              <a:rPr lang="pt-BR" dirty="0" smtClean="0"/>
              <a:t>,</a:t>
            </a:r>
          </a:p>
          <a:p>
            <a:r>
              <a:rPr lang="pt-BR" dirty="0" err="1" smtClean="0"/>
              <a:t>Lepoint</a:t>
            </a:r>
            <a:r>
              <a:rPr lang="pt-BR" dirty="0" smtClean="0"/>
              <a:t> </a:t>
            </a:r>
            <a:r>
              <a:rPr lang="pt-BR" dirty="0"/>
              <a:t>Gilles</a:t>
            </a:r>
            <a:r>
              <a:rPr lang="pt-BR" baseline="30000" dirty="0"/>
              <a:t>4</a:t>
            </a:r>
            <a:r>
              <a:rPr lang="pt-BR" dirty="0"/>
              <a:t> </a:t>
            </a:r>
            <a:endParaRPr lang="pt-BR" dirty="0" smtClean="0"/>
          </a:p>
          <a:p>
            <a:r>
              <a:rPr lang="pt-BR" dirty="0" err="1" smtClean="0"/>
              <a:t>and</a:t>
            </a:r>
            <a:r>
              <a:rPr lang="pt-BR" dirty="0" smtClean="0"/>
              <a:t> </a:t>
            </a:r>
          </a:p>
          <a:p>
            <a:r>
              <a:rPr lang="pt-BR" dirty="0" smtClean="0"/>
              <a:t>Das Krishna</a:t>
            </a:r>
            <a:r>
              <a:rPr lang="pt-BR" baseline="30000" dirty="0" smtClean="0"/>
              <a:t>4</a:t>
            </a:r>
            <a:endParaRPr lang="pt-BR" baseline="30000" dirty="0"/>
          </a:p>
        </p:txBody>
      </p:sp>
      <p:sp>
        <p:nvSpPr>
          <p:cNvPr id="3" name="CaixaDeTexto 2"/>
          <p:cNvSpPr txBox="1"/>
          <p:nvPr/>
        </p:nvSpPr>
        <p:spPr>
          <a:xfrm>
            <a:off x="3131840" y="-27384"/>
            <a:ext cx="5846344" cy="369332"/>
          </a:xfrm>
          <a:prstGeom prst="rect">
            <a:avLst/>
          </a:prstGeom>
          <a:noFill/>
        </p:spPr>
        <p:txBody>
          <a:bodyPr wrap="none" rtlCol="0">
            <a:spAutoFit/>
          </a:bodyPr>
          <a:lstStyle/>
          <a:p>
            <a:r>
              <a:rPr lang="fr-FR" dirty="0"/>
              <a:t>Organohalogen Compounds, </a:t>
            </a:r>
            <a:r>
              <a:rPr lang="fr-FR" b="1" dirty="0"/>
              <a:t>Volume 70 (2008) page 001255</a:t>
            </a:r>
            <a:endParaRPr lang="pt-BR" b="1" dirty="0"/>
          </a:p>
        </p:txBody>
      </p:sp>
      <p:pic>
        <p:nvPicPr>
          <p:cNvPr id="4" name="Imagem 3" descr="impactos10.jpg"/>
          <p:cNvPicPr>
            <a:picLocks noChangeAspect="1"/>
          </p:cNvPicPr>
          <p:nvPr/>
        </p:nvPicPr>
        <p:blipFill>
          <a:blip r:embed="rId2" cstate="print"/>
          <a:stretch>
            <a:fillRect/>
          </a:stretch>
        </p:blipFill>
        <p:spPr>
          <a:xfrm>
            <a:off x="5191268" y="4365104"/>
            <a:ext cx="3773219" cy="2304256"/>
          </a:xfrm>
          <a:prstGeom prst="rect">
            <a:avLst/>
          </a:prstGeom>
        </p:spPr>
      </p:pic>
      <p:pic>
        <p:nvPicPr>
          <p:cNvPr id="5" name="Imagem 4" descr="DSC02416.JPG"/>
          <p:cNvPicPr>
            <a:picLocks noChangeAspect="1"/>
          </p:cNvPicPr>
          <p:nvPr/>
        </p:nvPicPr>
        <p:blipFill>
          <a:blip r:embed="rId3" cstate="print"/>
          <a:stretch>
            <a:fillRect/>
          </a:stretch>
        </p:blipFill>
        <p:spPr>
          <a:xfrm>
            <a:off x="4644008" y="548680"/>
            <a:ext cx="4320480" cy="3240360"/>
          </a:xfrm>
          <a:prstGeom prst="rect">
            <a:avLst/>
          </a:prstGeom>
        </p:spPr>
      </p:pic>
      <p:pic>
        <p:nvPicPr>
          <p:cNvPr id="6" name="Imagem 5" descr="toxic_1.jpg"/>
          <p:cNvPicPr>
            <a:picLocks noChangeAspect="1"/>
          </p:cNvPicPr>
          <p:nvPr/>
        </p:nvPicPr>
        <p:blipFill>
          <a:blip r:embed="rId4" cstate="print"/>
          <a:stretch>
            <a:fillRect/>
          </a:stretch>
        </p:blipFill>
        <p:spPr>
          <a:xfrm>
            <a:off x="1699395" y="4869160"/>
            <a:ext cx="3304653" cy="18002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44624"/>
            <a:ext cx="9144000" cy="923330"/>
          </a:xfrm>
          <a:prstGeom prst="rect">
            <a:avLst/>
          </a:prstGeom>
        </p:spPr>
        <p:txBody>
          <a:bodyPr wrap="square">
            <a:spAutoFit/>
          </a:bodyPr>
          <a:lstStyle/>
          <a:p>
            <a:r>
              <a:rPr lang="en-US" b="1" dirty="0">
                <a:solidFill>
                  <a:srgbClr val="FF0000"/>
                </a:solidFill>
              </a:rPr>
              <a:t>All analyses were performed by GC–HRMS using a MAT95XL high-resolution mass</a:t>
            </a:r>
          </a:p>
          <a:p>
            <a:r>
              <a:rPr lang="pt-BR" b="1" dirty="0" err="1">
                <a:solidFill>
                  <a:srgbClr val="FF0000"/>
                </a:solidFill>
              </a:rPr>
              <a:t>spectrometer</a:t>
            </a:r>
            <a:r>
              <a:rPr lang="pt-BR" b="1" dirty="0">
                <a:solidFill>
                  <a:srgbClr val="FF0000"/>
                </a:solidFill>
              </a:rPr>
              <a:t> (</a:t>
            </a:r>
            <a:r>
              <a:rPr lang="pt-BR" b="1" dirty="0" err="1">
                <a:solidFill>
                  <a:srgbClr val="FF0000"/>
                </a:solidFill>
              </a:rPr>
              <a:t>Finnigan</a:t>
            </a:r>
            <a:r>
              <a:rPr lang="pt-BR" b="1" dirty="0">
                <a:solidFill>
                  <a:srgbClr val="FF0000"/>
                </a:solidFill>
              </a:rPr>
              <a:t>, Bremen, </a:t>
            </a:r>
            <a:r>
              <a:rPr lang="pt-BR" b="1" dirty="0" err="1">
                <a:solidFill>
                  <a:srgbClr val="FF0000"/>
                </a:solidFill>
              </a:rPr>
              <a:t>Germany</a:t>
            </a:r>
            <a:r>
              <a:rPr lang="pt-BR" b="1" dirty="0">
                <a:solidFill>
                  <a:srgbClr val="FF0000"/>
                </a:solidFill>
              </a:rPr>
              <a:t>) </a:t>
            </a:r>
            <a:r>
              <a:rPr lang="pt-BR" b="1" dirty="0" err="1">
                <a:solidFill>
                  <a:srgbClr val="FF0000"/>
                </a:solidFill>
              </a:rPr>
              <a:t>and</a:t>
            </a:r>
            <a:r>
              <a:rPr lang="pt-BR" b="1" dirty="0">
                <a:solidFill>
                  <a:srgbClr val="FF0000"/>
                </a:solidFill>
              </a:rPr>
              <a:t> a Hewlett-Packard (</a:t>
            </a:r>
            <a:r>
              <a:rPr lang="pt-BR" b="1" dirty="0" err="1">
                <a:solidFill>
                  <a:srgbClr val="FF0000"/>
                </a:solidFill>
              </a:rPr>
              <a:t>Palo</a:t>
            </a:r>
            <a:r>
              <a:rPr lang="pt-BR" b="1" dirty="0">
                <a:solidFill>
                  <a:srgbClr val="FF0000"/>
                </a:solidFill>
              </a:rPr>
              <a:t> Alto, CA, USA) 6890 Series </a:t>
            </a:r>
            <a:r>
              <a:rPr lang="pt-BR" b="1" dirty="0" err="1" smtClean="0">
                <a:solidFill>
                  <a:srgbClr val="FF0000"/>
                </a:solidFill>
              </a:rPr>
              <a:t>gas</a:t>
            </a:r>
            <a:r>
              <a:rPr lang="pt-BR" b="1" dirty="0" smtClean="0">
                <a:solidFill>
                  <a:srgbClr val="FF0000"/>
                </a:solidFill>
              </a:rPr>
              <a:t> </a:t>
            </a:r>
            <a:r>
              <a:rPr lang="pt-BR" b="1" dirty="0" err="1" smtClean="0">
                <a:solidFill>
                  <a:srgbClr val="FF0000"/>
                </a:solidFill>
              </a:rPr>
              <a:t>chromatograph</a:t>
            </a:r>
            <a:r>
              <a:rPr lang="pt-BR" b="1" dirty="0">
                <a:solidFill>
                  <a:srgbClr val="FF0000"/>
                </a:solidFill>
              </a:rPr>
              <a:t>.</a:t>
            </a:r>
          </a:p>
        </p:txBody>
      </p:sp>
      <p:sp>
        <p:nvSpPr>
          <p:cNvPr id="3" name="Retângulo 2"/>
          <p:cNvSpPr/>
          <p:nvPr/>
        </p:nvSpPr>
        <p:spPr>
          <a:xfrm>
            <a:off x="0" y="1262945"/>
            <a:ext cx="9144000" cy="5632311"/>
          </a:xfrm>
          <a:prstGeom prst="rect">
            <a:avLst/>
          </a:prstGeom>
        </p:spPr>
        <p:txBody>
          <a:bodyPr wrap="square">
            <a:spAutoFit/>
          </a:bodyPr>
          <a:lstStyle/>
          <a:p>
            <a:r>
              <a:rPr lang="en-US" sz="2000" b="1" dirty="0">
                <a:solidFill>
                  <a:srgbClr val="00B050"/>
                </a:solidFill>
              </a:rPr>
              <a:t>PCDD, PCDF and PCB concentrations in blubber of </a:t>
            </a:r>
            <a:r>
              <a:rPr lang="en-US" sz="2000" b="1" dirty="0" smtClean="0">
                <a:solidFill>
                  <a:srgbClr val="00B050"/>
                </a:solidFill>
              </a:rPr>
              <a:t>dolphins among </a:t>
            </a:r>
            <a:r>
              <a:rPr lang="en-US" sz="2000" b="1" dirty="0">
                <a:solidFill>
                  <a:srgbClr val="00B050"/>
                </a:solidFill>
              </a:rPr>
              <a:t>all the compounds targeted for analysis, only 2, 3, 7, 8 – </a:t>
            </a:r>
            <a:r>
              <a:rPr lang="en-US" sz="2000" b="1" dirty="0" err="1">
                <a:solidFill>
                  <a:srgbClr val="00B050"/>
                </a:solidFill>
              </a:rPr>
              <a:t>TetraCDD</a:t>
            </a:r>
            <a:r>
              <a:rPr lang="en-US" sz="2000" b="1" dirty="0">
                <a:solidFill>
                  <a:srgbClr val="00B050"/>
                </a:solidFill>
              </a:rPr>
              <a:t>; 1, 2, 3, 7, 8 – </a:t>
            </a:r>
            <a:r>
              <a:rPr lang="en-US" sz="2000" b="1" dirty="0" err="1">
                <a:solidFill>
                  <a:srgbClr val="00B050"/>
                </a:solidFill>
              </a:rPr>
              <a:t>PentaCDF</a:t>
            </a:r>
            <a:r>
              <a:rPr lang="en-US" sz="2000" b="1" dirty="0">
                <a:solidFill>
                  <a:srgbClr val="00B050"/>
                </a:solidFill>
              </a:rPr>
              <a:t>; and 1, </a:t>
            </a:r>
            <a:r>
              <a:rPr lang="en-US" sz="2000" b="1" dirty="0" smtClean="0">
                <a:solidFill>
                  <a:srgbClr val="00B050"/>
                </a:solidFill>
              </a:rPr>
              <a:t>2, 3</a:t>
            </a:r>
            <a:r>
              <a:rPr lang="en-US" sz="2000" b="1" dirty="0">
                <a:solidFill>
                  <a:srgbClr val="00B050"/>
                </a:solidFill>
              </a:rPr>
              <a:t>, 7, 8, 9 – </a:t>
            </a:r>
            <a:r>
              <a:rPr lang="en-US" sz="2000" b="1" dirty="0" err="1">
                <a:solidFill>
                  <a:srgbClr val="00B050"/>
                </a:solidFill>
              </a:rPr>
              <a:t>HexaCDF</a:t>
            </a:r>
            <a:r>
              <a:rPr lang="en-US" sz="2000" b="1" dirty="0">
                <a:solidFill>
                  <a:srgbClr val="00B050"/>
                </a:solidFill>
              </a:rPr>
              <a:t> (LOQs of 0.064, 0.086 and 0.096 pg/g, respectively) were not detected in any of </a:t>
            </a:r>
            <a:r>
              <a:rPr lang="en-US" sz="2000" b="1" dirty="0" smtClean="0">
                <a:solidFill>
                  <a:srgbClr val="00B050"/>
                </a:solidFill>
              </a:rPr>
              <a:t>the samples.</a:t>
            </a:r>
          </a:p>
          <a:p>
            <a:endParaRPr lang="en-US" sz="2000" b="1" dirty="0">
              <a:solidFill>
                <a:srgbClr val="00B050"/>
              </a:solidFill>
            </a:endParaRPr>
          </a:p>
          <a:p>
            <a:r>
              <a:rPr lang="en-US" sz="2000" b="1" dirty="0" smtClean="0">
                <a:solidFill>
                  <a:srgbClr val="00B050"/>
                </a:solidFill>
              </a:rPr>
              <a:t>There are </a:t>
            </a:r>
            <a:r>
              <a:rPr lang="en-US" sz="2000" b="1" dirty="0">
                <a:solidFill>
                  <a:srgbClr val="00B050"/>
                </a:solidFill>
              </a:rPr>
              <a:t>different summations of polychlorinated contaminant concentrations. The </a:t>
            </a:r>
            <a:r>
              <a:rPr lang="en-US" sz="2000" b="1" dirty="0" smtClean="0">
                <a:solidFill>
                  <a:srgbClr val="00B050"/>
                </a:solidFill>
              </a:rPr>
              <a:t>highest ΣPCDD/F </a:t>
            </a:r>
            <a:r>
              <a:rPr lang="en-US" sz="2000" b="1" dirty="0">
                <a:solidFill>
                  <a:srgbClr val="00B050"/>
                </a:solidFill>
              </a:rPr>
              <a:t>concentration observed among females was lower than the lowest level verified among </a:t>
            </a:r>
            <a:r>
              <a:rPr lang="en-US" sz="2000" b="1" dirty="0" smtClean="0">
                <a:solidFill>
                  <a:srgbClr val="00B050"/>
                </a:solidFill>
              </a:rPr>
              <a:t>males. </a:t>
            </a:r>
            <a:r>
              <a:rPr lang="en-US" sz="2000" b="1" dirty="0">
                <a:solidFill>
                  <a:srgbClr val="00B050"/>
                </a:solidFill>
              </a:rPr>
              <a:t>However, the same does not hold for the sum of the dioxin-like PCBs (ΣDL-PCBs), for the sum </a:t>
            </a:r>
            <a:r>
              <a:rPr lang="en-US" sz="2000" b="1" dirty="0" smtClean="0">
                <a:solidFill>
                  <a:srgbClr val="00B050"/>
                </a:solidFill>
              </a:rPr>
              <a:t>of </a:t>
            </a:r>
            <a:r>
              <a:rPr lang="en-US" sz="2000" b="1" dirty="0" err="1" smtClean="0">
                <a:solidFill>
                  <a:srgbClr val="00B050"/>
                </a:solidFill>
              </a:rPr>
              <a:t>organochlorine</a:t>
            </a:r>
            <a:r>
              <a:rPr lang="en-US" sz="2000" b="1" dirty="0" smtClean="0">
                <a:solidFill>
                  <a:srgbClr val="00B050"/>
                </a:solidFill>
              </a:rPr>
              <a:t> </a:t>
            </a:r>
            <a:r>
              <a:rPr lang="en-US" sz="2000" b="1" dirty="0">
                <a:solidFill>
                  <a:srgbClr val="00B050"/>
                </a:solidFill>
              </a:rPr>
              <a:t>compounds other than indicator PCBs (Σ PCDD/Fs/DL-PCBs), for WHO-TEQ values, for </a:t>
            </a:r>
            <a:r>
              <a:rPr lang="en-US" sz="2000" b="1" dirty="0" smtClean="0">
                <a:solidFill>
                  <a:srgbClr val="00B050"/>
                </a:solidFill>
              </a:rPr>
              <a:t>the sum </a:t>
            </a:r>
            <a:r>
              <a:rPr lang="en-US" sz="2000" b="1" dirty="0">
                <a:solidFill>
                  <a:srgbClr val="00B050"/>
                </a:solidFill>
              </a:rPr>
              <a:t>of indicator PCBs (</a:t>
            </a:r>
            <a:r>
              <a:rPr lang="en-US" sz="2000" b="1" dirty="0" err="1">
                <a:solidFill>
                  <a:srgbClr val="00B050"/>
                </a:solidFill>
              </a:rPr>
              <a:t>ΣindPCBs</a:t>
            </a:r>
            <a:r>
              <a:rPr lang="en-US" sz="2000" b="1" dirty="0">
                <a:solidFill>
                  <a:srgbClr val="00B050"/>
                </a:solidFill>
              </a:rPr>
              <a:t>), as well as for the sum of all PCBs (ΣDL-PCBs/</a:t>
            </a:r>
            <a:r>
              <a:rPr lang="en-US" sz="2000" b="1" dirty="0" err="1">
                <a:solidFill>
                  <a:srgbClr val="00B050"/>
                </a:solidFill>
              </a:rPr>
              <a:t>indPCBs</a:t>
            </a:r>
            <a:r>
              <a:rPr lang="en-US" sz="2000" b="1" dirty="0" smtClean="0">
                <a:solidFill>
                  <a:srgbClr val="00B050"/>
                </a:solidFill>
              </a:rPr>
              <a:t>). </a:t>
            </a:r>
          </a:p>
          <a:p>
            <a:endParaRPr lang="en-US" sz="2000" b="1" dirty="0">
              <a:solidFill>
                <a:srgbClr val="00B050"/>
              </a:solidFill>
            </a:endParaRPr>
          </a:p>
          <a:p>
            <a:r>
              <a:rPr lang="en-US" sz="2000" b="1" dirty="0" smtClean="0">
                <a:solidFill>
                  <a:srgbClr val="00B050"/>
                </a:solidFill>
              </a:rPr>
              <a:t>The </a:t>
            </a:r>
            <a:r>
              <a:rPr lang="en-US" sz="2000" b="1" dirty="0">
                <a:solidFill>
                  <a:srgbClr val="00B050"/>
                </a:solidFill>
              </a:rPr>
              <a:t>toxicological significance of the total </a:t>
            </a:r>
            <a:r>
              <a:rPr lang="en-US" sz="2000" b="1" dirty="0" smtClean="0">
                <a:solidFill>
                  <a:srgbClr val="00B050"/>
                </a:solidFill>
              </a:rPr>
              <a:t>PCB concentrations </a:t>
            </a:r>
            <a:r>
              <a:rPr lang="en-US" sz="2000" b="1" dirty="0">
                <a:solidFill>
                  <a:srgbClr val="00B050"/>
                </a:solidFill>
              </a:rPr>
              <a:t>in </a:t>
            </a:r>
            <a:r>
              <a:rPr lang="en-US" sz="2000" b="1" dirty="0"/>
              <a:t>marine </a:t>
            </a:r>
            <a:r>
              <a:rPr lang="en-US" sz="2000" b="1" dirty="0" err="1"/>
              <a:t>tucuxi</a:t>
            </a:r>
            <a:r>
              <a:rPr lang="en-US" sz="2000" b="1" dirty="0"/>
              <a:t> dolphins</a:t>
            </a:r>
            <a:r>
              <a:rPr lang="en-US" sz="2000" b="1" dirty="0">
                <a:solidFill>
                  <a:srgbClr val="00B050"/>
                </a:solidFill>
              </a:rPr>
              <a:t> from Guanabara Bay can be evaluated through the fact that the </a:t>
            </a:r>
            <a:r>
              <a:rPr lang="en-US" sz="2000" b="1" dirty="0" smtClean="0">
                <a:solidFill>
                  <a:srgbClr val="00B050"/>
                </a:solidFill>
              </a:rPr>
              <a:t>levels exceed </a:t>
            </a:r>
            <a:r>
              <a:rPr lang="en-US" sz="2000" b="1" dirty="0">
                <a:solidFill>
                  <a:srgbClr val="00B050"/>
                </a:solidFill>
              </a:rPr>
              <a:t>established thresholds for effects of PCBs on reproduction in </a:t>
            </a:r>
            <a:r>
              <a:rPr lang="en-US" sz="2000" b="1" dirty="0" err="1">
                <a:solidFill>
                  <a:srgbClr val="00B050"/>
                </a:solidFill>
              </a:rPr>
              <a:t>harbour</a:t>
            </a:r>
            <a:r>
              <a:rPr lang="en-US" sz="2000" b="1" dirty="0">
                <a:solidFill>
                  <a:srgbClr val="00B050"/>
                </a:solidFill>
              </a:rPr>
              <a:t> seals (25 </a:t>
            </a:r>
            <a:r>
              <a:rPr lang="en-US" sz="2000" b="1" dirty="0" err="1" smtClean="0">
                <a:solidFill>
                  <a:srgbClr val="00B050"/>
                </a:solidFill>
              </a:rPr>
              <a:t>ug</a:t>
            </a:r>
            <a:r>
              <a:rPr lang="en-US" sz="2000" b="1" dirty="0" smtClean="0">
                <a:solidFill>
                  <a:srgbClr val="00B050"/>
                </a:solidFill>
              </a:rPr>
              <a:t>/g</a:t>
            </a:r>
            <a:r>
              <a:rPr lang="en-US" sz="2000" b="1" dirty="0">
                <a:solidFill>
                  <a:srgbClr val="00B050"/>
                </a:solidFill>
              </a:rPr>
              <a:t>) and </a:t>
            </a:r>
            <a:r>
              <a:rPr lang="en-US" sz="2000" b="1" dirty="0" err="1">
                <a:solidFill>
                  <a:srgbClr val="00B050"/>
                </a:solidFill>
              </a:rPr>
              <a:t>mustelids</a:t>
            </a:r>
            <a:r>
              <a:rPr lang="en-US" sz="2000" b="1" dirty="0">
                <a:solidFill>
                  <a:srgbClr val="00B050"/>
                </a:solidFill>
              </a:rPr>
              <a:t> (</a:t>
            </a:r>
            <a:r>
              <a:rPr lang="en-US" sz="2000" b="1" dirty="0" smtClean="0">
                <a:solidFill>
                  <a:srgbClr val="00B050"/>
                </a:solidFill>
              </a:rPr>
              <a:t>7.5 </a:t>
            </a:r>
            <a:r>
              <a:rPr lang="en-US" sz="2000" b="1" dirty="0" err="1" smtClean="0">
                <a:solidFill>
                  <a:srgbClr val="00B050"/>
                </a:solidFill>
              </a:rPr>
              <a:t>ug</a:t>
            </a:r>
            <a:r>
              <a:rPr lang="en-US" sz="2000" b="1" dirty="0" smtClean="0">
                <a:solidFill>
                  <a:srgbClr val="00B050"/>
                </a:solidFill>
              </a:rPr>
              <a:t>/g</a:t>
            </a:r>
            <a:r>
              <a:rPr lang="en-US" sz="2000" b="1" dirty="0">
                <a:solidFill>
                  <a:srgbClr val="00B050"/>
                </a:solidFill>
              </a:rPr>
              <a:t>), immune function in </a:t>
            </a:r>
            <a:r>
              <a:rPr lang="en-US" sz="2000" b="1" dirty="0" err="1"/>
              <a:t>harbour</a:t>
            </a:r>
            <a:r>
              <a:rPr lang="en-US" sz="2000" b="1" dirty="0"/>
              <a:t> seals </a:t>
            </a:r>
            <a:r>
              <a:rPr lang="en-US" sz="2000" b="1" dirty="0">
                <a:solidFill>
                  <a:srgbClr val="00B050"/>
                </a:solidFill>
              </a:rPr>
              <a:t>(17 </a:t>
            </a:r>
            <a:r>
              <a:rPr lang="en-US" sz="2000" b="1" dirty="0" err="1" smtClean="0">
                <a:solidFill>
                  <a:srgbClr val="00B050"/>
                </a:solidFill>
              </a:rPr>
              <a:t>ug</a:t>
            </a:r>
            <a:r>
              <a:rPr lang="en-US" sz="2000" b="1" dirty="0" smtClean="0">
                <a:solidFill>
                  <a:srgbClr val="00B050"/>
                </a:solidFill>
              </a:rPr>
              <a:t>/g</a:t>
            </a:r>
            <a:r>
              <a:rPr lang="en-US" sz="2000" b="1" dirty="0">
                <a:solidFill>
                  <a:srgbClr val="00B050"/>
                </a:solidFill>
              </a:rPr>
              <a:t>), and endocrine effects (thyroid hormone and vitamin A) </a:t>
            </a:r>
            <a:r>
              <a:rPr lang="en-US" sz="2000" b="1" dirty="0" smtClean="0">
                <a:solidFill>
                  <a:srgbClr val="00B050"/>
                </a:solidFill>
              </a:rPr>
              <a:t>in river </a:t>
            </a:r>
            <a:r>
              <a:rPr lang="en-US" sz="2000" b="1" dirty="0">
                <a:solidFill>
                  <a:srgbClr val="00B050"/>
                </a:solidFill>
              </a:rPr>
              <a:t>otters (4 </a:t>
            </a:r>
            <a:r>
              <a:rPr lang="en-US" sz="2000" b="1" dirty="0" err="1" smtClean="0">
                <a:solidFill>
                  <a:srgbClr val="00B050"/>
                </a:solidFill>
              </a:rPr>
              <a:t>ug</a:t>
            </a:r>
            <a:r>
              <a:rPr lang="en-US" sz="2000" b="1" dirty="0" smtClean="0">
                <a:solidFill>
                  <a:srgbClr val="00B050"/>
                </a:solidFill>
              </a:rPr>
              <a:t>/g</a:t>
            </a:r>
            <a:r>
              <a:rPr lang="en-US" sz="2000" b="1" dirty="0">
                <a:solidFill>
                  <a:srgbClr val="00B050"/>
                </a:solidFill>
              </a:rPr>
              <a:t>) and </a:t>
            </a:r>
            <a:r>
              <a:rPr lang="en-US" sz="2000" b="1" dirty="0" err="1">
                <a:solidFill>
                  <a:srgbClr val="00B050"/>
                </a:solidFill>
              </a:rPr>
              <a:t>harbour</a:t>
            </a:r>
            <a:r>
              <a:rPr lang="en-US" sz="2000" b="1" dirty="0">
                <a:solidFill>
                  <a:srgbClr val="00B050"/>
                </a:solidFill>
              </a:rPr>
              <a:t> seals (17 </a:t>
            </a:r>
            <a:r>
              <a:rPr lang="en-US" sz="2000" b="1" dirty="0" err="1" smtClean="0">
                <a:solidFill>
                  <a:srgbClr val="00B050"/>
                </a:solidFill>
              </a:rPr>
              <a:t>ug</a:t>
            </a:r>
            <a:r>
              <a:rPr lang="en-US" sz="2000" b="1" dirty="0" smtClean="0">
                <a:solidFill>
                  <a:srgbClr val="00B050"/>
                </a:solidFill>
              </a:rPr>
              <a:t>/g</a:t>
            </a:r>
            <a:r>
              <a:rPr lang="en-US" sz="2000" b="1" dirty="0">
                <a:solidFill>
                  <a:srgbClr val="00B050"/>
                </a:solidFill>
              </a:rPr>
              <a:t>) </a:t>
            </a:r>
            <a:r>
              <a:rPr lang="en-US" sz="2000" b="1" baseline="30000" dirty="0">
                <a:solidFill>
                  <a:srgbClr val="00B050"/>
                </a:solidFill>
              </a:rPr>
              <a:t>14</a:t>
            </a:r>
            <a:r>
              <a:rPr lang="en-US" sz="2000" b="1" dirty="0">
                <a:solidFill>
                  <a:srgbClr val="00B050"/>
                </a:solidFill>
              </a:rPr>
              <a:t>.</a:t>
            </a:r>
            <a:endParaRPr lang="pt-BR" sz="2000" b="1" dirty="0">
              <a:solidFill>
                <a:srgbClr val="00B05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72008" y="44624"/>
            <a:ext cx="8748464" cy="6863417"/>
          </a:xfrm>
          <a:prstGeom prst="rect">
            <a:avLst/>
          </a:prstGeom>
        </p:spPr>
        <p:txBody>
          <a:bodyPr wrap="square">
            <a:spAutoFit/>
          </a:bodyPr>
          <a:lstStyle/>
          <a:p>
            <a:r>
              <a:rPr lang="en-US" sz="2000" b="1" dirty="0" smtClean="0">
                <a:solidFill>
                  <a:srgbClr val="00B050"/>
                </a:solidFill>
              </a:rPr>
              <a:t>PCB levels observed in the present study were in the range reported by </a:t>
            </a:r>
            <a:r>
              <a:rPr lang="en-US" sz="2000" b="1" dirty="0" err="1" smtClean="0">
                <a:solidFill>
                  <a:srgbClr val="00B050"/>
                </a:solidFill>
              </a:rPr>
              <a:t>Kuehl</a:t>
            </a:r>
            <a:r>
              <a:rPr lang="en-US" sz="2000" b="1" dirty="0" smtClean="0">
                <a:solidFill>
                  <a:srgbClr val="00B050"/>
                </a:solidFill>
              </a:rPr>
              <a:t> et al </a:t>
            </a:r>
            <a:r>
              <a:rPr lang="en-US" sz="2000" b="1" baseline="30000" dirty="0" smtClean="0">
                <a:solidFill>
                  <a:srgbClr val="00B050"/>
                </a:solidFill>
              </a:rPr>
              <a:t>11</a:t>
            </a:r>
            <a:r>
              <a:rPr lang="en-US" sz="2000" b="1" dirty="0" smtClean="0">
                <a:solidFill>
                  <a:srgbClr val="00B050"/>
                </a:solidFill>
              </a:rPr>
              <a:t> and </a:t>
            </a:r>
            <a:r>
              <a:rPr lang="en-US" sz="2000" b="1" dirty="0" err="1" smtClean="0">
                <a:solidFill>
                  <a:srgbClr val="00B050"/>
                </a:solidFill>
              </a:rPr>
              <a:t>Berggrena</a:t>
            </a:r>
            <a:r>
              <a:rPr lang="en-US" sz="2000" b="1" dirty="0" smtClean="0">
                <a:solidFill>
                  <a:srgbClr val="00B050"/>
                </a:solidFill>
              </a:rPr>
              <a:t> et al </a:t>
            </a:r>
            <a:r>
              <a:rPr lang="en-US" sz="2000" b="1" baseline="30000" dirty="0" smtClean="0">
                <a:solidFill>
                  <a:srgbClr val="00B050"/>
                </a:solidFill>
              </a:rPr>
              <a:t>12</a:t>
            </a:r>
            <a:r>
              <a:rPr lang="en-US" sz="2000" b="1" dirty="0" smtClean="0">
                <a:solidFill>
                  <a:srgbClr val="00B050"/>
                </a:solidFill>
              </a:rPr>
              <a:t>, in blubber samples from </a:t>
            </a:r>
            <a:r>
              <a:rPr lang="en-US" sz="2000" b="1" dirty="0" smtClean="0"/>
              <a:t>bottlenose, common and white-sided dolphins</a:t>
            </a:r>
            <a:r>
              <a:rPr lang="en-US" sz="2000" b="1" dirty="0" smtClean="0">
                <a:solidFill>
                  <a:srgbClr val="00B050"/>
                </a:solidFill>
              </a:rPr>
              <a:t> from the U.S. Atlantic Coast </a:t>
            </a:r>
            <a:r>
              <a:rPr lang="en-US" sz="2000" b="1" baseline="30000" dirty="0" smtClean="0">
                <a:solidFill>
                  <a:srgbClr val="00B050"/>
                </a:solidFill>
              </a:rPr>
              <a:t>11</a:t>
            </a:r>
            <a:r>
              <a:rPr lang="en-US" sz="2000" b="1" dirty="0" smtClean="0">
                <a:solidFill>
                  <a:srgbClr val="00B050"/>
                </a:solidFill>
              </a:rPr>
              <a:t>, as well as from male </a:t>
            </a:r>
            <a:r>
              <a:rPr lang="en-US" sz="2000" b="1" dirty="0" err="1" smtClean="0"/>
              <a:t>harbour</a:t>
            </a:r>
            <a:r>
              <a:rPr lang="en-US" sz="2000" b="1" dirty="0" smtClean="0"/>
              <a:t> porpoises </a:t>
            </a:r>
            <a:r>
              <a:rPr lang="en-US" sz="2000" b="1" dirty="0" smtClean="0">
                <a:solidFill>
                  <a:srgbClr val="00B050"/>
                </a:solidFill>
              </a:rPr>
              <a:t>from the Baltic Sea, the Kattegat-Skagerrak Seas and the West Coast of Norway </a:t>
            </a:r>
            <a:r>
              <a:rPr lang="en-US" sz="2000" b="1" baseline="30000" dirty="0" smtClean="0">
                <a:solidFill>
                  <a:srgbClr val="00B050"/>
                </a:solidFill>
              </a:rPr>
              <a:t>12</a:t>
            </a:r>
            <a:r>
              <a:rPr lang="en-US" sz="2000" b="1" dirty="0" smtClean="0">
                <a:solidFill>
                  <a:srgbClr val="00B050"/>
                </a:solidFill>
              </a:rPr>
              <a:t>.</a:t>
            </a:r>
          </a:p>
          <a:p>
            <a:endParaRPr lang="en-US" sz="2000" b="1" dirty="0" smtClean="0">
              <a:solidFill>
                <a:srgbClr val="00B050"/>
              </a:solidFill>
            </a:endParaRPr>
          </a:p>
          <a:p>
            <a:r>
              <a:rPr lang="en-US" sz="2000" b="1" dirty="0" smtClean="0">
                <a:solidFill>
                  <a:srgbClr val="00B050"/>
                </a:solidFill>
              </a:rPr>
              <a:t>In the former study the total PCB concentrations varied from 17.4 to 195 </a:t>
            </a:r>
            <a:r>
              <a:rPr lang="en-US" sz="2000" b="1" dirty="0" err="1" smtClean="0">
                <a:solidFill>
                  <a:srgbClr val="00B050"/>
                </a:solidFill>
              </a:rPr>
              <a:t>ug</a:t>
            </a:r>
            <a:r>
              <a:rPr lang="en-US" sz="2000" b="1" dirty="0" smtClean="0">
                <a:solidFill>
                  <a:srgbClr val="00B050"/>
                </a:solidFill>
              </a:rPr>
              <a:t>/g lipid, and in the latter, the levels varied between 2.2 and 78 </a:t>
            </a:r>
            <a:r>
              <a:rPr lang="en-US" sz="2000" b="1" dirty="0" err="1" smtClean="0">
                <a:solidFill>
                  <a:srgbClr val="00B050"/>
                </a:solidFill>
              </a:rPr>
              <a:t>ug</a:t>
            </a:r>
            <a:r>
              <a:rPr lang="en-US" sz="2000" b="1" dirty="0" smtClean="0">
                <a:solidFill>
                  <a:srgbClr val="00B050"/>
                </a:solidFill>
              </a:rPr>
              <a:t>/g lipid (sum of CB52, CB101, CB118, CB138, CB153 and CB180). The concentration range reported by </a:t>
            </a:r>
            <a:r>
              <a:rPr lang="en-US" sz="2000" b="1" dirty="0" err="1" smtClean="0">
                <a:solidFill>
                  <a:srgbClr val="00B050"/>
                </a:solidFill>
              </a:rPr>
              <a:t>Kuehl</a:t>
            </a:r>
            <a:r>
              <a:rPr lang="en-US" sz="2000" b="1" dirty="0" smtClean="0">
                <a:solidFill>
                  <a:srgbClr val="00B050"/>
                </a:solidFill>
              </a:rPr>
              <a:t> et al </a:t>
            </a:r>
            <a:r>
              <a:rPr lang="en-US" sz="2000" b="1" baseline="30000" dirty="0" smtClean="0">
                <a:solidFill>
                  <a:srgbClr val="00B050"/>
                </a:solidFill>
              </a:rPr>
              <a:t>11</a:t>
            </a:r>
            <a:r>
              <a:rPr lang="en-US" sz="2000" b="1" dirty="0" smtClean="0">
                <a:solidFill>
                  <a:srgbClr val="00B050"/>
                </a:solidFill>
              </a:rPr>
              <a:t> comprises the sum of one hundred PCB congeners, much more than the 18 PCB congeners determined in the present study. In the cited investigations, cetaceans were collected from 1978 to 1990. During the 1970s and 1980s, the manufacturing of PCBs was terminated in most industrialized nations. </a:t>
            </a:r>
          </a:p>
          <a:p>
            <a:endParaRPr lang="en-US" sz="2000" b="1" dirty="0">
              <a:solidFill>
                <a:srgbClr val="00B050"/>
              </a:solidFill>
            </a:endParaRPr>
          </a:p>
          <a:p>
            <a:r>
              <a:rPr lang="en-US" sz="2000" b="1" dirty="0" smtClean="0">
                <a:solidFill>
                  <a:srgbClr val="00B050"/>
                </a:solidFill>
              </a:rPr>
              <a:t>This implies further that not only had the animals analyzed by </a:t>
            </a:r>
            <a:r>
              <a:rPr lang="en-US" sz="2000" b="1" dirty="0" err="1" smtClean="0">
                <a:solidFill>
                  <a:srgbClr val="00B050"/>
                </a:solidFill>
              </a:rPr>
              <a:t>Kuehl</a:t>
            </a:r>
            <a:r>
              <a:rPr lang="en-US" sz="2000" b="1" dirty="0" smtClean="0">
                <a:solidFill>
                  <a:srgbClr val="00B050"/>
                </a:solidFill>
              </a:rPr>
              <a:t> et al </a:t>
            </a:r>
            <a:r>
              <a:rPr lang="en-US" sz="2000" b="1" baseline="30000" dirty="0" smtClean="0">
                <a:solidFill>
                  <a:srgbClr val="00B050"/>
                </a:solidFill>
              </a:rPr>
              <a:t>11</a:t>
            </a:r>
            <a:r>
              <a:rPr lang="en-US" sz="2000" b="1" dirty="0" smtClean="0">
                <a:solidFill>
                  <a:srgbClr val="00B050"/>
                </a:solidFill>
              </a:rPr>
              <a:t> and </a:t>
            </a:r>
            <a:r>
              <a:rPr lang="en-US" sz="2000" b="1" dirty="0" err="1" smtClean="0">
                <a:solidFill>
                  <a:srgbClr val="00B050"/>
                </a:solidFill>
              </a:rPr>
              <a:t>Berggrena</a:t>
            </a:r>
            <a:r>
              <a:rPr lang="en-US" sz="2000" b="1" dirty="0" smtClean="0">
                <a:solidFill>
                  <a:srgbClr val="00B050"/>
                </a:solidFill>
              </a:rPr>
              <a:t> et al </a:t>
            </a:r>
            <a:r>
              <a:rPr lang="en-US" sz="2000" b="1" baseline="30000" dirty="0" smtClean="0">
                <a:solidFill>
                  <a:srgbClr val="00B050"/>
                </a:solidFill>
              </a:rPr>
              <a:t>12</a:t>
            </a:r>
            <a:r>
              <a:rPr lang="en-US" sz="2000" b="1" dirty="0" smtClean="0">
                <a:solidFill>
                  <a:srgbClr val="00B050"/>
                </a:solidFill>
              </a:rPr>
              <a:t> lived in a highly polluted area but also in a period of elevated environmental contamination by </a:t>
            </a:r>
            <a:r>
              <a:rPr lang="pt-BR" sz="2000" b="1" dirty="0" err="1" smtClean="0">
                <a:solidFill>
                  <a:srgbClr val="00B050"/>
                </a:solidFill>
              </a:rPr>
              <a:t>polychlorinated</a:t>
            </a:r>
            <a:r>
              <a:rPr lang="pt-BR" sz="2000" b="1" dirty="0" smtClean="0">
                <a:solidFill>
                  <a:srgbClr val="00B050"/>
                </a:solidFill>
              </a:rPr>
              <a:t> </a:t>
            </a:r>
            <a:r>
              <a:rPr lang="pt-BR" sz="2000" b="1" dirty="0" err="1" smtClean="0">
                <a:solidFill>
                  <a:srgbClr val="00B050"/>
                </a:solidFill>
              </a:rPr>
              <a:t>biphenyls</a:t>
            </a:r>
            <a:r>
              <a:rPr lang="pt-BR" sz="2000" b="1" dirty="0" smtClean="0">
                <a:solidFill>
                  <a:srgbClr val="00B050"/>
                </a:solidFill>
              </a:rPr>
              <a:t>.</a:t>
            </a:r>
          </a:p>
          <a:p>
            <a:r>
              <a:rPr lang="en-US" sz="2000" b="1" dirty="0" smtClean="0">
                <a:solidFill>
                  <a:srgbClr val="00B050"/>
                </a:solidFill>
              </a:rPr>
              <a:t>The sample set </a:t>
            </a:r>
            <a:r>
              <a:rPr lang="en-US" sz="2000" b="1" dirty="0" err="1" smtClean="0">
                <a:solidFill>
                  <a:srgbClr val="00B050"/>
                </a:solidFill>
              </a:rPr>
              <a:t>analysed</a:t>
            </a:r>
            <a:r>
              <a:rPr lang="en-US" sz="2000" b="1" dirty="0" smtClean="0">
                <a:solidFill>
                  <a:srgbClr val="00B050"/>
                </a:solidFill>
              </a:rPr>
              <a:t> by </a:t>
            </a:r>
            <a:r>
              <a:rPr lang="en-US" sz="2000" b="1" dirty="0" err="1" smtClean="0">
                <a:solidFill>
                  <a:srgbClr val="00B050"/>
                </a:solidFill>
              </a:rPr>
              <a:t>Kuehl</a:t>
            </a:r>
            <a:r>
              <a:rPr lang="en-US" sz="2000" b="1" dirty="0" smtClean="0">
                <a:solidFill>
                  <a:srgbClr val="00B050"/>
                </a:solidFill>
              </a:rPr>
              <a:t> et al </a:t>
            </a:r>
            <a:r>
              <a:rPr lang="en-US" sz="2000" b="1" baseline="30000" dirty="0" smtClean="0">
                <a:solidFill>
                  <a:srgbClr val="00B050"/>
                </a:solidFill>
              </a:rPr>
              <a:t>11</a:t>
            </a:r>
            <a:r>
              <a:rPr lang="en-US" sz="2000" b="1" dirty="0" smtClean="0">
                <a:solidFill>
                  <a:srgbClr val="00B050"/>
                </a:solidFill>
              </a:rPr>
              <a:t> included </a:t>
            </a:r>
            <a:r>
              <a:rPr lang="en-US" sz="2000" b="1" dirty="0" smtClean="0"/>
              <a:t>bottlenose dolphins </a:t>
            </a:r>
            <a:r>
              <a:rPr lang="en-US" sz="2000" b="1" dirty="0" smtClean="0">
                <a:solidFill>
                  <a:srgbClr val="00B050"/>
                </a:solidFill>
              </a:rPr>
              <a:t>obtained after an unusual mortality event. Although the impact of these strong immunosuppressive agents </a:t>
            </a:r>
            <a:r>
              <a:rPr lang="en-US" sz="2000" b="1" baseline="30000" dirty="0" smtClean="0">
                <a:solidFill>
                  <a:srgbClr val="00B050"/>
                </a:solidFill>
              </a:rPr>
              <a:t>13</a:t>
            </a:r>
            <a:r>
              <a:rPr lang="en-US" sz="2000" b="1" dirty="0" smtClean="0">
                <a:solidFill>
                  <a:srgbClr val="00B050"/>
                </a:solidFill>
              </a:rPr>
              <a:t> is not fully known, their role as causative agents in that mass mortality was considered by the authors </a:t>
            </a:r>
            <a:r>
              <a:rPr lang="en-US" sz="2000" b="1" baseline="30000" dirty="0" smtClean="0">
                <a:solidFill>
                  <a:srgbClr val="00B050"/>
                </a:solidFill>
              </a:rPr>
              <a:t>11</a:t>
            </a:r>
            <a:r>
              <a:rPr lang="en-US" sz="2000" b="1" dirty="0" smtClean="0">
                <a:solidFill>
                  <a:srgbClr val="00B050"/>
                </a:solidFill>
              </a:rPr>
              <a:t>.</a:t>
            </a:r>
            <a:endParaRPr lang="pt-BR"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TotalTime>
  <Words>4108</Words>
  <Application>Microsoft Office PowerPoint</Application>
  <PresentationFormat>Apresentação na tela (4:3)</PresentationFormat>
  <Paragraphs>258</Paragraphs>
  <Slides>23</Slides>
  <Notes>0</Notes>
  <HiddenSlides>0</HiddenSlides>
  <MMClips>0</MMClips>
  <ScaleCrop>false</ScaleCrop>
  <HeadingPairs>
    <vt:vector size="4" baseType="variant">
      <vt:variant>
        <vt:lpstr>Tema</vt:lpstr>
      </vt:variant>
      <vt:variant>
        <vt:i4>1</vt:i4>
      </vt:variant>
      <vt:variant>
        <vt:lpstr>Títulos de slides</vt:lpstr>
      </vt:variant>
      <vt:variant>
        <vt:i4>23</vt:i4>
      </vt:variant>
    </vt:vector>
  </HeadingPairs>
  <TitlesOfParts>
    <vt:vector size="24" baseType="lpstr">
      <vt:lpstr>Tema do Office</vt:lpstr>
      <vt:lpstr>GC/LC-MS studies in tropical ecosystems in Brazil</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GC-MS studies in tropical ecosystems</dc:title>
  <dc:creator>Jproantar</dc:creator>
  <cp:lastModifiedBy>Jproantar</cp:lastModifiedBy>
  <cp:revision>141</cp:revision>
  <dcterms:created xsi:type="dcterms:W3CDTF">2012-08-19T13:43:28Z</dcterms:created>
  <dcterms:modified xsi:type="dcterms:W3CDTF">2012-08-20T13:44:49Z</dcterms:modified>
</cp:coreProperties>
</file>